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355" r:id="rId2"/>
    <p:sldId id="265" r:id="rId3"/>
    <p:sldId id="374" r:id="rId4"/>
    <p:sldId id="375" r:id="rId5"/>
    <p:sldId id="379" r:id="rId6"/>
    <p:sldId id="380" r:id="rId7"/>
    <p:sldId id="388" r:id="rId8"/>
    <p:sldId id="387" r:id="rId9"/>
    <p:sldId id="389" r:id="rId10"/>
    <p:sldId id="390" r:id="rId11"/>
    <p:sldId id="405" r:id="rId12"/>
    <p:sldId id="357" r:id="rId13"/>
    <p:sldId id="393" r:id="rId14"/>
    <p:sldId id="394" r:id="rId15"/>
    <p:sldId id="359" r:id="rId16"/>
    <p:sldId id="370" r:id="rId17"/>
    <p:sldId id="404" r:id="rId18"/>
    <p:sldId id="395" r:id="rId19"/>
    <p:sldId id="406" r:id="rId20"/>
    <p:sldId id="392" r:id="rId21"/>
    <p:sldId id="341" r:id="rId22"/>
    <p:sldId id="398" r:id="rId23"/>
    <p:sldId id="399" r:id="rId24"/>
    <p:sldId id="400" r:id="rId25"/>
    <p:sldId id="401" r:id="rId26"/>
    <p:sldId id="377" r:id="rId27"/>
    <p:sldId id="365" r:id="rId28"/>
    <p:sldId id="340" r:id="rId29"/>
    <p:sldId id="397" r:id="rId30"/>
    <p:sldId id="402" r:id="rId31"/>
    <p:sldId id="413" r:id="rId32"/>
    <p:sldId id="431" r:id="rId33"/>
    <p:sldId id="403"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Noto Sans Med" panose="020B0604020202020204"/>
      <p:regular r:id="rId40"/>
      <p:italic r:id="rId41"/>
    </p:embeddedFont>
    <p:embeddedFont>
      <p:font typeface="Verdana" panose="020B0604030504040204" pitchFamily="34" charset="0"/>
      <p:regular r:id="rId42"/>
      <p:bold r:id="rId43"/>
      <p:italic r:id="rId44"/>
      <p:boldItalic r:id="rId4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8FF"/>
    <a:srgbClr val="A3FA94"/>
    <a:srgbClr val="C0F57F"/>
    <a:srgbClr val="A20000"/>
    <a:srgbClr val="81C9FF"/>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84605" autoAdjust="0"/>
  </p:normalViewPr>
  <p:slideViewPr>
    <p:cSldViewPr>
      <p:cViewPr varScale="1">
        <p:scale>
          <a:sx n="54" d="100"/>
          <a:sy n="54" d="100"/>
        </p:scale>
        <p:origin x="181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22ABE-079A-4C16-BBFF-0D2AE74C5A27}" type="datetimeFigureOut">
              <a:rPr lang="de-DE" smtClean="0"/>
              <a:t>21.03.2022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77D73-C533-442A-B726-0ED1BBEA054E}" type="slidenum">
              <a:rPr lang="de-DE" smtClean="0"/>
              <a:t>‹Nr.›</a:t>
            </a:fld>
            <a:endParaRPr lang="de-DE"/>
          </a:p>
        </p:txBody>
      </p:sp>
    </p:spTree>
    <p:extLst>
      <p:ext uri="{BB962C8B-B14F-4D97-AF65-F5344CB8AC3E}">
        <p14:creationId xmlns:p14="http://schemas.microsoft.com/office/powerpoint/2010/main" val="128726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6A77D73-C533-442A-B726-0ED1BBEA054E}" type="slidenum">
              <a:rPr lang="de-DE" smtClean="0"/>
              <a:t>1</a:t>
            </a:fld>
            <a:endParaRPr lang="de-DE"/>
          </a:p>
        </p:txBody>
      </p:sp>
    </p:spTree>
    <p:extLst>
      <p:ext uri="{BB962C8B-B14F-4D97-AF65-F5344CB8AC3E}">
        <p14:creationId xmlns:p14="http://schemas.microsoft.com/office/powerpoint/2010/main" val="312563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10</a:t>
            </a:fld>
            <a:endParaRPr lang="de-DE"/>
          </a:p>
        </p:txBody>
      </p:sp>
    </p:spTree>
    <p:extLst>
      <p:ext uri="{BB962C8B-B14F-4D97-AF65-F5344CB8AC3E}">
        <p14:creationId xmlns:p14="http://schemas.microsoft.com/office/powerpoint/2010/main" val="329244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11</a:t>
            </a:fld>
            <a:endParaRPr lang="de-DE"/>
          </a:p>
        </p:txBody>
      </p:sp>
    </p:spTree>
    <p:extLst>
      <p:ext uri="{BB962C8B-B14F-4D97-AF65-F5344CB8AC3E}">
        <p14:creationId xmlns:p14="http://schemas.microsoft.com/office/powerpoint/2010/main" val="198672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12</a:t>
            </a:fld>
            <a:endParaRPr lang="de-DE"/>
          </a:p>
        </p:txBody>
      </p:sp>
    </p:spTree>
    <p:extLst>
      <p:ext uri="{BB962C8B-B14F-4D97-AF65-F5344CB8AC3E}">
        <p14:creationId xmlns:p14="http://schemas.microsoft.com/office/powerpoint/2010/main" val="4247524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13</a:t>
            </a:fld>
            <a:endParaRPr lang="de-DE"/>
          </a:p>
        </p:txBody>
      </p:sp>
    </p:spTree>
    <p:extLst>
      <p:ext uri="{BB962C8B-B14F-4D97-AF65-F5344CB8AC3E}">
        <p14:creationId xmlns:p14="http://schemas.microsoft.com/office/powerpoint/2010/main" val="366276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14</a:t>
            </a:fld>
            <a:endParaRPr lang="de-DE"/>
          </a:p>
        </p:txBody>
      </p:sp>
    </p:spTree>
    <p:extLst>
      <p:ext uri="{BB962C8B-B14F-4D97-AF65-F5344CB8AC3E}">
        <p14:creationId xmlns:p14="http://schemas.microsoft.com/office/powerpoint/2010/main" val="3200936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15</a:t>
            </a:fld>
            <a:endParaRPr lang="de-DE"/>
          </a:p>
        </p:txBody>
      </p:sp>
    </p:spTree>
    <p:extLst>
      <p:ext uri="{BB962C8B-B14F-4D97-AF65-F5344CB8AC3E}">
        <p14:creationId xmlns:p14="http://schemas.microsoft.com/office/powerpoint/2010/main" val="4272909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16</a:t>
            </a:fld>
            <a:endParaRPr lang="de-DE"/>
          </a:p>
        </p:txBody>
      </p:sp>
    </p:spTree>
    <p:extLst>
      <p:ext uri="{BB962C8B-B14F-4D97-AF65-F5344CB8AC3E}">
        <p14:creationId xmlns:p14="http://schemas.microsoft.com/office/powerpoint/2010/main" val="2086203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17</a:t>
            </a:fld>
            <a:endParaRPr lang="de-DE"/>
          </a:p>
        </p:txBody>
      </p:sp>
    </p:spTree>
    <p:extLst>
      <p:ext uri="{BB962C8B-B14F-4D97-AF65-F5344CB8AC3E}">
        <p14:creationId xmlns:p14="http://schemas.microsoft.com/office/powerpoint/2010/main" val="615275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18</a:t>
            </a:fld>
            <a:endParaRPr lang="de-DE"/>
          </a:p>
        </p:txBody>
      </p:sp>
    </p:spTree>
    <p:extLst>
      <p:ext uri="{BB962C8B-B14F-4D97-AF65-F5344CB8AC3E}">
        <p14:creationId xmlns:p14="http://schemas.microsoft.com/office/powerpoint/2010/main" val="4171741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19</a:t>
            </a:fld>
            <a:endParaRPr lang="de-DE"/>
          </a:p>
        </p:txBody>
      </p:sp>
    </p:spTree>
    <p:extLst>
      <p:ext uri="{BB962C8B-B14F-4D97-AF65-F5344CB8AC3E}">
        <p14:creationId xmlns:p14="http://schemas.microsoft.com/office/powerpoint/2010/main" val="356650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2</a:t>
            </a:fld>
            <a:endParaRPr lang="de-DE"/>
          </a:p>
        </p:txBody>
      </p:sp>
    </p:spTree>
    <p:extLst>
      <p:ext uri="{BB962C8B-B14F-4D97-AF65-F5344CB8AC3E}">
        <p14:creationId xmlns:p14="http://schemas.microsoft.com/office/powerpoint/2010/main" val="4272909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20</a:t>
            </a:fld>
            <a:endParaRPr lang="de-DE"/>
          </a:p>
        </p:txBody>
      </p:sp>
    </p:spTree>
    <p:extLst>
      <p:ext uri="{BB962C8B-B14F-4D97-AF65-F5344CB8AC3E}">
        <p14:creationId xmlns:p14="http://schemas.microsoft.com/office/powerpoint/2010/main" val="3217290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6D97EF73-519C-46D2-8004-E4C8E91988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a:extLst>
              <a:ext uri="{FF2B5EF4-FFF2-40B4-BE49-F238E27FC236}">
                <a16:creationId xmlns:a16="http://schemas.microsoft.com/office/drawing/2014/main" id="{DA72D796-F5F5-4BF7-B92D-A3D04F9CEB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p:txBody>
      </p:sp>
      <p:sp>
        <p:nvSpPr>
          <p:cNvPr id="19460" name="Foliennummernplatzhalter 3">
            <a:extLst>
              <a:ext uri="{FF2B5EF4-FFF2-40B4-BE49-F238E27FC236}">
                <a16:creationId xmlns:a16="http://schemas.microsoft.com/office/drawing/2014/main" id="{6A00A241-F193-4DF4-98CC-8C9BE4A94D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2BAEE3-8C29-416C-B759-4AEEBFCCDC50}" type="slidenum">
              <a:rPr lang="de-DE" altLang="de-DE">
                <a:latin typeface="Verdana" panose="020B0604030504040204" pitchFamily="34" charset="0"/>
              </a:rPr>
              <a:pPr>
                <a:spcBef>
                  <a:spcPct val="0"/>
                </a:spcBef>
              </a:pPr>
              <a:t>21</a:t>
            </a:fld>
            <a:endParaRPr lang="de-DE" altLang="de-DE">
              <a:latin typeface="Verdana" panose="020B060403050404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6D97EF73-519C-46D2-8004-E4C8E91988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a:extLst>
              <a:ext uri="{FF2B5EF4-FFF2-40B4-BE49-F238E27FC236}">
                <a16:creationId xmlns:a16="http://schemas.microsoft.com/office/drawing/2014/main" id="{DA72D796-F5F5-4BF7-B92D-A3D04F9CEB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nSpc>
                <a:spcPct val="110000"/>
              </a:lnSpc>
              <a:spcBef>
                <a:spcPts val="24"/>
              </a:spcBef>
              <a:spcAft>
                <a:spcPts val="1200"/>
              </a:spcAft>
              <a:buFontTx/>
              <a:buChar char="-"/>
            </a:pPr>
            <a:r>
              <a:rPr lang="de-DE" altLang="de-DE" sz="1200" dirty="0">
                <a:latin typeface="Noto Sans Med" panose="020B0602040504020204" pitchFamily="34"/>
                <a:ea typeface="Noto Sans Med" panose="020B0602040504020204" pitchFamily="34"/>
                <a:cs typeface="Noto Sans Med" panose="020B0602040504020204" pitchFamily="34"/>
              </a:rPr>
              <a:t>Nachdem Sie sich zu Ihren Lehrveranstaltungen angemeldet haben und die Anmeldephase vorbei ist, findet die Platzvergabe statt. Dabei ist sichergestellt, dass genügend Veranstaltungen und Plätze vorhanden sind, so dass Sie die für Sie vorgesehenen Veranstaltungen besuchen können. </a:t>
            </a:r>
          </a:p>
          <a:p>
            <a:pPr marL="171450" indent="-171450">
              <a:lnSpc>
                <a:spcPct val="110000"/>
              </a:lnSpc>
              <a:spcBef>
                <a:spcPts val="24"/>
              </a:spcBef>
              <a:spcAft>
                <a:spcPts val="1200"/>
              </a:spcAft>
              <a:buFontTx/>
              <a:buChar char="-"/>
            </a:pPr>
            <a:r>
              <a:rPr lang="de-DE" altLang="de-DE" sz="1200" dirty="0">
                <a:latin typeface="Noto Sans Med" panose="020B0602040504020204" pitchFamily="34"/>
                <a:ea typeface="Noto Sans Med" panose="020B0602040504020204" pitchFamily="34"/>
                <a:cs typeface="Noto Sans Med" panose="020B0602040504020204" pitchFamily="34"/>
              </a:rPr>
              <a:t>Dies bedeutet jedoch nicht, dass Sie in jedem Fall Ihren Wunschtermin oder Ihre Wunschveranstaltung besuchen können. Sie finden eine Übersicht Ihrer Veranstaltungen in JOGU-StINe. So ergibt sich dann Ihr persönlicher Stundenplan. Bitte haben Sie etwas Geduld. Die Vergabe der Plätze findet nicht sofort statt!</a:t>
            </a:r>
          </a:p>
          <a:p>
            <a:endParaRPr lang="de-DE" altLang="de-DE" dirty="0"/>
          </a:p>
        </p:txBody>
      </p:sp>
      <p:sp>
        <p:nvSpPr>
          <p:cNvPr id="19460" name="Foliennummernplatzhalter 3">
            <a:extLst>
              <a:ext uri="{FF2B5EF4-FFF2-40B4-BE49-F238E27FC236}">
                <a16:creationId xmlns:a16="http://schemas.microsoft.com/office/drawing/2014/main" id="{6A00A241-F193-4DF4-98CC-8C9BE4A94D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2BAEE3-8C29-416C-B759-4AEEBFCCDC50}" type="slidenum">
              <a:rPr lang="de-DE" altLang="de-DE">
                <a:latin typeface="Verdana" panose="020B0604030504040204" pitchFamily="34" charset="0"/>
              </a:rPr>
              <a:pPr>
                <a:spcBef>
                  <a:spcPct val="0"/>
                </a:spcBef>
              </a:pPr>
              <a:t>22</a:t>
            </a:fld>
            <a:endParaRPr lang="de-DE" altLang="de-DE">
              <a:latin typeface="Verdana" panose="020B0604030504040204" pitchFamily="34" charset="0"/>
            </a:endParaRPr>
          </a:p>
        </p:txBody>
      </p:sp>
    </p:spTree>
    <p:extLst>
      <p:ext uri="{BB962C8B-B14F-4D97-AF65-F5344CB8AC3E}">
        <p14:creationId xmlns:p14="http://schemas.microsoft.com/office/powerpoint/2010/main" val="1431686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6D97EF73-519C-46D2-8004-E4C8E91988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a:extLst>
              <a:ext uri="{FF2B5EF4-FFF2-40B4-BE49-F238E27FC236}">
                <a16:creationId xmlns:a16="http://schemas.microsoft.com/office/drawing/2014/main" id="{DA72D796-F5F5-4BF7-B92D-A3D04F9CEB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p:txBody>
      </p:sp>
      <p:sp>
        <p:nvSpPr>
          <p:cNvPr id="19460" name="Foliennummernplatzhalter 3">
            <a:extLst>
              <a:ext uri="{FF2B5EF4-FFF2-40B4-BE49-F238E27FC236}">
                <a16:creationId xmlns:a16="http://schemas.microsoft.com/office/drawing/2014/main" id="{6A00A241-F193-4DF4-98CC-8C9BE4A94D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2BAEE3-8C29-416C-B759-4AEEBFCCDC50}" type="slidenum">
              <a:rPr lang="de-DE" altLang="de-DE">
                <a:latin typeface="Verdana" panose="020B0604030504040204" pitchFamily="34" charset="0"/>
              </a:rPr>
              <a:pPr>
                <a:spcBef>
                  <a:spcPct val="0"/>
                </a:spcBef>
              </a:pPr>
              <a:t>23</a:t>
            </a:fld>
            <a:endParaRPr lang="de-DE" altLang="de-DE">
              <a:latin typeface="Verdana" panose="020B0604030504040204" pitchFamily="34" charset="0"/>
            </a:endParaRPr>
          </a:p>
        </p:txBody>
      </p:sp>
    </p:spTree>
    <p:extLst>
      <p:ext uri="{BB962C8B-B14F-4D97-AF65-F5344CB8AC3E}">
        <p14:creationId xmlns:p14="http://schemas.microsoft.com/office/powerpoint/2010/main" val="3330249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6D97EF73-519C-46D2-8004-E4C8E91988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a:extLst>
              <a:ext uri="{FF2B5EF4-FFF2-40B4-BE49-F238E27FC236}">
                <a16:creationId xmlns:a16="http://schemas.microsoft.com/office/drawing/2014/main" id="{DA72D796-F5F5-4BF7-B92D-A3D04F9CEB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nSpc>
                <a:spcPct val="110000"/>
              </a:lnSpc>
              <a:spcBef>
                <a:spcPts val="24"/>
              </a:spcBef>
              <a:spcAft>
                <a:spcPts val="1200"/>
              </a:spcAft>
              <a:buFontTx/>
              <a:buChar char="-"/>
            </a:pPr>
            <a:r>
              <a:rPr lang="de-DE" altLang="de-DE" sz="1200" dirty="0">
                <a:latin typeface="Noto Sans Med" panose="020B0602040504020204" pitchFamily="34"/>
                <a:ea typeface="Noto Sans Med" panose="020B0602040504020204" pitchFamily="34"/>
                <a:cs typeface="Noto Sans Med" panose="020B0602040504020204" pitchFamily="34"/>
              </a:rPr>
              <a:t>Immer erst zum Modul anmelden, danach ist eine Anmeldung zu Lehrveranstaltungen möglich. </a:t>
            </a:r>
          </a:p>
          <a:p>
            <a:pPr marL="171450" indent="-171450">
              <a:lnSpc>
                <a:spcPct val="110000"/>
              </a:lnSpc>
              <a:spcBef>
                <a:spcPts val="24"/>
              </a:spcBef>
              <a:spcAft>
                <a:spcPts val="1200"/>
              </a:spcAft>
              <a:buFontTx/>
              <a:buChar char="-"/>
            </a:pPr>
            <a:r>
              <a:rPr lang="de-DE" altLang="de-DE" sz="1200" dirty="0">
                <a:latin typeface="Noto Sans Med" panose="020B0602040504020204" pitchFamily="34"/>
                <a:ea typeface="Noto Sans Med" panose="020B0602040504020204" pitchFamily="34"/>
                <a:cs typeface="Noto Sans Med" panose="020B0602040504020204" pitchFamily="34"/>
              </a:rPr>
              <a:t>Manche Seminare werden in sog. Anmeldegruppen mehrfach zu unterschiedlichen Zeiten angeboten. Bei der Anmeldung in diesen Anmeldegruppen müssen Sie Prioritäten vergeben. Bitte schließen Sie keine Veranstaltungen aus! Sollten Sie an einem der verfügbaren Termine bereits andere Veranstaltungen geplant haben, vergeben Sie bitte die letzte Priorität.</a:t>
            </a:r>
          </a:p>
          <a:p>
            <a:pPr marL="171450" indent="-171450">
              <a:lnSpc>
                <a:spcPct val="110000"/>
              </a:lnSpc>
              <a:spcBef>
                <a:spcPts val="24"/>
              </a:spcBef>
              <a:spcAft>
                <a:spcPts val="1200"/>
              </a:spcAft>
              <a:buFontTx/>
              <a:buChar char="-"/>
            </a:pPr>
            <a:r>
              <a:rPr lang="de-DE" altLang="de-DE" sz="1200" dirty="0">
                <a:latin typeface="Noto Sans Med" panose="020B0602040504020204" pitchFamily="34"/>
                <a:ea typeface="Noto Sans Med" panose="020B0602040504020204" pitchFamily="34"/>
                <a:cs typeface="Noto Sans Med" panose="020B0602040504020204" pitchFamily="34"/>
              </a:rPr>
              <a:t>Sie haben eine Überschneidung im Stundenplan? Schreiben Sie dem Studienbüro. </a:t>
            </a:r>
            <a:br>
              <a:rPr lang="de-DE" altLang="de-DE" sz="1200" dirty="0">
                <a:latin typeface="Noto Sans Med" panose="020B0602040504020204" pitchFamily="34"/>
                <a:ea typeface="Noto Sans Med" panose="020B0602040504020204" pitchFamily="34"/>
                <a:cs typeface="Noto Sans Med" panose="020B0602040504020204" pitchFamily="34"/>
              </a:rPr>
            </a:br>
            <a:r>
              <a:rPr lang="de-DE" altLang="de-DE" sz="1200" dirty="0">
                <a:latin typeface="Noto Sans Med" panose="020B0602040504020204" pitchFamily="34"/>
                <a:ea typeface="Noto Sans Med" panose="020B0602040504020204" pitchFamily="34"/>
                <a:cs typeface="Noto Sans Med" panose="020B0602040504020204" pitchFamily="34"/>
              </a:rPr>
              <a:t>Noch besser: Finden Sie eine Kommilitonin / einen Kommilitonen, mit dem Sie den Platz tauschen können, und führen Sie den Tausch im Rahmen der Restplatzvergabephase selbstständig durch. Wenn Sie sicher gehen möchten, schicken Sie bevor Sie den Tausch vornehmen eine Mail an das Studienbüro. Geben Sie hier bitte genau an, um welche Veranstaltungen es sich handelt und wer in welcher Veranstaltung welchen Platz bekommen soll.</a:t>
            </a:r>
          </a:p>
          <a:p>
            <a:endParaRPr lang="de-DE" altLang="de-DE" dirty="0"/>
          </a:p>
        </p:txBody>
      </p:sp>
      <p:sp>
        <p:nvSpPr>
          <p:cNvPr id="19460" name="Foliennummernplatzhalter 3">
            <a:extLst>
              <a:ext uri="{FF2B5EF4-FFF2-40B4-BE49-F238E27FC236}">
                <a16:creationId xmlns:a16="http://schemas.microsoft.com/office/drawing/2014/main" id="{6A00A241-F193-4DF4-98CC-8C9BE4A94D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2BAEE3-8C29-416C-B759-4AEEBFCCDC50}" type="slidenum">
              <a:rPr lang="de-DE" altLang="de-DE">
                <a:latin typeface="Verdana" panose="020B0604030504040204" pitchFamily="34" charset="0"/>
              </a:rPr>
              <a:pPr>
                <a:spcBef>
                  <a:spcPct val="0"/>
                </a:spcBef>
              </a:pPr>
              <a:t>24</a:t>
            </a:fld>
            <a:endParaRPr lang="de-DE" altLang="de-DE">
              <a:latin typeface="Verdana" panose="020B0604030504040204" pitchFamily="34" charset="0"/>
            </a:endParaRPr>
          </a:p>
        </p:txBody>
      </p:sp>
    </p:spTree>
    <p:extLst>
      <p:ext uri="{BB962C8B-B14F-4D97-AF65-F5344CB8AC3E}">
        <p14:creationId xmlns:p14="http://schemas.microsoft.com/office/powerpoint/2010/main" val="3073423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6D97EF73-519C-46D2-8004-E4C8E91988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a:extLst>
              <a:ext uri="{FF2B5EF4-FFF2-40B4-BE49-F238E27FC236}">
                <a16:creationId xmlns:a16="http://schemas.microsoft.com/office/drawing/2014/main" id="{DA72D796-F5F5-4BF7-B92D-A3D04F9CEB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p>
        </p:txBody>
      </p:sp>
      <p:sp>
        <p:nvSpPr>
          <p:cNvPr id="19460" name="Foliennummernplatzhalter 3">
            <a:extLst>
              <a:ext uri="{FF2B5EF4-FFF2-40B4-BE49-F238E27FC236}">
                <a16:creationId xmlns:a16="http://schemas.microsoft.com/office/drawing/2014/main" id="{6A00A241-F193-4DF4-98CC-8C9BE4A94D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2BAEE3-8C29-416C-B759-4AEEBFCCDC50}" type="slidenum">
              <a:rPr lang="de-DE" altLang="de-DE">
                <a:latin typeface="Verdana" panose="020B0604030504040204" pitchFamily="34" charset="0"/>
              </a:rPr>
              <a:pPr>
                <a:spcBef>
                  <a:spcPct val="0"/>
                </a:spcBef>
              </a:pPr>
              <a:t>25</a:t>
            </a:fld>
            <a:endParaRPr lang="de-DE" altLang="de-DE">
              <a:latin typeface="Verdana" panose="020B0604030504040204" pitchFamily="34" charset="0"/>
            </a:endParaRPr>
          </a:p>
        </p:txBody>
      </p:sp>
    </p:spTree>
    <p:extLst>
      <p:ext uri="{BB962C8B-B14F-4D97-AF65-F5344CB8AC3E}">
        <p14:creationId xmlns:p14="http://schemas.microsoft.com/office/powerpoint/2010/main" val="1007618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a:extLst>
              <a:ext uri="{FF2B5EF4-FFF2-40B4-BE49-F238E27FC236}">
                <a16:creationId xmlns:a16="http://schemas.microsoft.com/office/drawing/2014/main" id="{83FC7942-14AD-4A85-B060-95D852F3F2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izenplatzhalter 2">
            <a:extLst>
              <a:ext uri="{FF2B5EF4-FFF2-40B4-BE49-F238E27FC236}">
                <a16:creationId xmlns:a16="http://schemas.microsoft.com/office/drawing/2014/main" id="{C3587170-4470-4038-A30B-6F101DC900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23556" name="Foliennummernplatzhalter 3">
            <a:extLst>
              <a:ext uri="{FF2B5EF4-FFF2-40B4-BE49-F238E27FC236}">
                <a16:creationId xmlns:a16="http://schemas.microsoft.com/office/drawing/2014/main" id="{89723771-872E-47D4-9FA7-D1ABF613C4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erdana" panose="020B0604030504040204" pitchFamily="34" charset="0"/>
              </a:defRPr>
            </a:lvl1pPr>
            <a:lvl2pPr marL="742950" indent="-285750">
              <a:defRPr sz="2400" b="1">
                <a:solidFill>
                  <a:schemeClr val="tx1"/>
                </a:solidFill>
                <a:latin typeface="Verdana" panose="020B0604030504040204" pitchFamily="34" charset="0"/>
              </a:defRPr>
            </a:lvl2pPr>
            <a:lvl3pPr marL="1143000" indent="-228600">
              <a:defRPr sz="2400" b="1">
                <a:solidFill>
                  <a:schemeClr val="tx1"/>
                </a:solidFill>
                <a:latin typeface="Verdana" panose="020B0604030504040204" pitchFamily="34" charset="0"/>
              </a:defRPr>
            </a:lvl3pPr>
            <a:lvl4pPr marL="1600200" indent="-228600">
              <a:defRPr sz="2400" b="1">
                <a:solidFill>
                  <a:schemeClr val="tx1"/>
                </a:solidFill>
                <a:latin typeface="Verdana" panose="020B0604030504040204" pitchFamily="34" charset="0"/>
              </a:defRPr>
            </a:lvl4pPr>
            <a:lvl5pPr marL="2057400" indent="-228600">
              <a:defRPr sz="2400" b="1">
                <a:solidFill>
                  <a:schemeClr val="tx1"/>
                </a:solidFill>
                <a:latin typeface="Verdana" panose="020B0604030504040204" pitchFamily="34" charset="0"/>
              </a:defRPr>
            </a:lvl5pPr>
            <a:lvl6pPr marL="2514600" indent="-228600" eaLnBrk="0" fontAlgn="base" hangingPunct="0">
              <a:spcBef>
                <a:spcPct val="0"/>
              </a:spcBef>
              <a:spcAft>
                <a:spcPct val="0"/>
              </a:spcAft>
              <a:defRPr sz="2400" b="1">
                <a:solidFill>
                  <a:schemeClr val="tx1"/>
                </a:solidFill>
                <a:latin typeface="Verdana" panose="020B0604030504040204" pitchFamily="34" charset="0"/>
              </a:defRPr>
            </a:lvl6pPr>
            <a:lvl7pPr marL="2971800" indent="-228600" eaLnBrk="0" fontAlgn="base" hangingPunct="0">
              <a:spcBef>
                <a:spcPct val="0"/>
              </a:spcBef>
              <a:spcAft>
                <a:spcPct val="0"/>
              </a:spcAft>
              <a:defRPr sz="2400" b="1">
                <a:solidFill>
                  <a:schemeClr val="tx1"/>
                </a:solidFill>
                <a:latin typeface="Verdana" panose="020B0604030504040204" pitchFamily="34" charset="0"/>
              </a:defRPr>
            </a:lvl7pPr>
            <a:lvl8pPr marL="3429000" indent="-228600" eaLnBrk="0" fontAlgn="base" hangingPunct="0">
              <a:spcBef>
                <a:spcPct val="0"/>
              </a:spcBef>
              <a:spcAft>
                <a:spcPct val="0"/>
              </a:spcAft>
              <a:defRPr sz="2400" b="1">
                <a:solidFill>
                  <a:schemeClr val="tx1"/>
                </a:solidFill>
                <a:latin typeface="Verdana" panose="020B0604030504040204" pitchFamily="34" charset="0"/>
              </a:defRPr>
            </a:lvl8pPr>
            <a:lvl9pPr marL="3886200" indent="-228600" eaLnBrk="0" fontAlgn="base" hangingPunct="0">
              <a:spcBef>
                <a:spcPct val="0"/>
              </a:spcBef>
              <a:spcAft>
                <a:spcPct val="0"/>
              </a:spcAft>
              <a:defRPr sz="2400" b="1">
                <a:solidFill>
                  <a:schemeClr val="tx1"/>
                </a:solidFill>
                <a:latin typeface="Verdana" panose="020B0604030504040204" pitchFamily="34" charset="0"/>
              </a:defRPr>
            </a:lvl9pPr>
          </a:lstStyle>
          <a:p>
            <a:fld id="{C51C90B8-BCCF-4080-BD91-66F7DE6BE12E}" type="slidenum">
              <a:rPr lang="de-DE" altLang="de-DE" sz="1200"/>
              <a:pPr/>
              <a:t>26</a:t>
            </a:fld>
            <a:endParaRPr lang="de-DE" altLang="de-DE"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27</a:t>
            </a:fld>
            <a:endParaRPr lang="de-DE"/>
          </a:p>
        </p:txBody>
      </p:sp>
    </p:spTree>
    <p:extLst>
      <p:ext uri="{BB962C8B-B14F-4D97-AF65-F5344CB8AC3E}">
        <p14:creationId xmlns:p14="http://schemas.microsoft.com/office/powerpoint/2010/main" val="4272909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29</a:t>
            </a:fld>
            <a:endParaRPr lang="de-DE"/>
          </a:p>
        </p:txBody>
      </p:sp>
    </p:spTree>
    <p:extLst>
      <p:ext uri="{BB962C8B-B14F-4D97-AF65-F5344CB8AC3E}">
        <p14:creationId xmlns:p14="http://schemas.microsoft.com/office/powerpoint/2010/main" val="3613729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30</a:t>
            </a:fld>
            <a:endParaRPr lang="de-DE"/>
          </a:p>
        </p:txBody>
      </p:sp>
    </p:spTree>
    <p:extLst>
      <p:ext uri="{BB962C8B-B14F-4D97-AF65-F5344CB8AC3E}">
        <p14:creationId xmlns:p14="http://schemas.microsoft.com/office/powerpoint/2010/main" val="301546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3</a:t>
            </a:fld>
            <a:endParaRPr lang="de-DE"/>
          </a:p>
        </p:txBody>
      </p:sp>
    </p:spTree>
    <p:extLst>
      <p:ext uri="{BB962C8B-B14F-4D97-AF65-F5344CB8AC3E}">
        <p14:creationId xmlns:p14="http://schemas.microsoft.com/office/powerpoint/2010/main" val="3535270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31</a:t>
            </a:fld>
            <a:endParaRPr lang="de-DE" dirty="0"/>
          </a:p>
        </p:txBody>
      </p:sp>
    </p:spTree>
    <p:extLst>
      <p:ext uri="{BB962C8B-B14F-4D97-AF65-F5344CB8AC3E}">
        <p14:creationId xmlns:p14="http://schemas.microsoft.com/office/powerpoint/2010/main" val="3470850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32</a:t>
            </a:fld>
            <a:endParaRPr lang="de-DE" dirty="0"/>
          </a:p>
        </p:txBody>
      </p:sp>
    </p:spTree>
    <p:extLst>
      <p:ext uri="{BB962C8B-B14F-4D97-AF65-F5344CB8AC3E}">
        <p14:creationId xmlns:p14="http://schemas.microsoft.com/office/powerpoint/2010/main" val="1145931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6A77D73-C533-442A-B726-0ED1BBEA054E}" type="slidenum">
              <a:rPr lang="de-DE" smtClean="0"/>
              <a:t>33</a:t>
            </a:fld>
            <a:endParaRPr lang="de-DE"/>
          </a:p>
        </p:txBody>
      </p:sp>
    </p:spTree>
    <p:extLst>
      <p:ext uri="{BB962C8B-B14F-4D97-AF65-F5344CB8AC3E}">
        <p14:creationId xmlns:p14="http://schemas.microsoft.com/office/powerpoint/2010/main" val="295114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4</a:t>
            </a:fld>
            <a:endParaRPr lang="de-DE"/>
          </a:p>
        </p:txBody>
      </p:sp>
    </p:spTree>
    <p:extLst>
      <p:ext uri="{BB962C8B-B14F-4D97-AF65-F5344CB8AC3E}">
        <p14:creationId xmlns:p14="http://schemas.microsoft.com/office/powerpoint/2010/main" val="260668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5</a:t>
            </a:fld>
            <a:endParaRPr lang="de-DE"/>
          </a:p>
        </p:txBody>
      </p:sp>
    </p:spTree>
    <p:extLst>
      <p:ext uri="{BB962C8B-B14F-4D97-AF65-F5344CB8AC3E}">
        <p14:creationId xmlns:p14="http://schemas.microsoft.com/office/powerpoint/2010/main" val="408618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6</a:t>
            </a:fld>
            <a:endParaRPr lang="de-DE"/>
          </a:p>
        </p:txBody>
      </p:sp>
    </p:spTree>
    <p:extLst>
      <p:ext uri="{BB962C8B-B14F-4D97-AF65-F5344CB8AC3E}">
        <p14:creationId xmlns:p14="http://schemas.microsoft.com/office/powerpoint/2010/main" val="122910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7</a:t>
            </a:fld>
            <a:endParaRPr lang="de-DE"/>
          </a:p>
        </p:txBody>
      </p:sp>
    </p:spTree>
    <p:extLst>
      <p:ext uri="{BB962C8B-B14F-4D97-AF65-F5344CB8AC3E}">
        <p14:creationId xmlns:p14="http://schemas.microsoft.com/office/powerpoint/2010/main" val="333974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nSpc>
                <a:spcPct val="90000"/>
              </a:lnSpc>
              <a:spcBef>
                <a:spcPts val="0"/>
              </a:spcBef>
              <a:spcAft>
                <a:spcPts val="1200"/>
              </a:spcAft>
              <a:buFontTx/>
              <a:buChar char="-"/>
            </a:pPr>
            <a:r>
              <a:rPr lang="de-DE" altLang="de-DE" sz="1200" dirty="0">
                <a:latin typeface="Noto Sans Med" panose="020B0602040504020204" pitchFamily="34"/>
                <a:ea typeface="Noto Sans Med" panose="020B0602040504020204" pitchFamily="34"/>
                <a:cs typeface="Noto Sans Med" panose="020B0602040504020204" pitchFamily="34"/>
              </a:rPr>
              <a:t>Wir versuchen das Semester für Sie möglichst Überschneidungsfrei zu planen. Hierbei orientieren wir uns an dem Modellverlauf. Wir können also beispielsweise keine Überschneidungsfreiheit zwischen den Veranstaltungen der Module 3 und 8 für Sie garantieren. Wohingegen die Module 3 und 4 überschneidungsfrei studiert werden können.</a:t>
            </a:r>
          </a:p>
          <a:p>
            <a:pPr marL="171450" indent="-171450">
              <a:lnSpc>
                <a:spcPct val="90000"/>
              </a:lnSpc>
              <a:spcBef>
                <a:spcPts val="0"/>
              </a:spcBef>
              <a:spcAft>
                <a:spcPts val="1200"/>
              </a:spcAft>
              <a:buFontTx/>
              <a:buChar char="-"/>
            </a:pPr>
            <a:r>
              <a:rPr lang="de-DE" altLang="de-DE" sz="1200" dirty="0">
                <a:latin typeface="Noto Sans Med" panose="020B0602040504020204" pitchFamily="34"/>
                <a:ea typeface="Noto Sans Med" panose="020B0602040504020204" pitchFamily="34"/>
                <a:cs typeface="Noto Sans Med" panose="020B0602040504020204" pitchFamily="34"/>
              </a:rPr>
              <a:t>Überschneidungen zwischen Ihrem Kern- und Beifach lassen sich im Stundenplan  nicht immer verhindern. Versuchen Sie die Überschneidungen im Rahmen der Veranstaltungsphasen möglichst selbstständig zu lösen. Sollte dies nicht gelingen und Sie hier Schwierigkeiten haben, melden Sie sich bitte per Mail im Studienbüro. </a:t>
            </a:r>
          </a:p>
          <a:p>
            <a:pPr marL="171450" indent="-171450">
              <a:lnSpc>
                <a:spcPct val="90000"/>
              </a:lnSpc>
              <a:spcBef>
                <a:spcPts val="0"/>
              </a:spcBef>
              <a:spcAft>
                <a:spcPts val="1200"/>
              </a:spcAft>
              <a:buFontTx/>
              <a:buChar char="-"/>
            </a:pPr>
            <a:r>
              <a:rPr lang="de-DE" altLang="de-DE" sz="1200" dirty="0">
                <a:latin typeface="Noto Sans Med" panose="020B0602040504020204" pitchFamily="34"/>
                <a:ea typeface="Noto Sans Med" panose="020B0602040504020204" pitchFamily="34"/>
                <a:cs typeface="Noto Sans Med" panose="020B0602040504020204" pitchFamily="34"/>
              </a:rPr>
              <a:t>Das </a:t>
            </a:r>
            <a:r>
              <a:rPr lang="de-DE" altLang="de-DE" sz="1200">
                <a:latin typeface="Noto Sans Med" panose="020B0602040504020204" pitchFamily="34"/>
                <a:ea typeface="Noto Sans Med" panose="020B0602040504020204" pitchFamily="34"/>
                <a:cs typeface="Noto Sans Med" panose="020B0602040504020204" pitchFamily="34"/>
              </a:rPr>
              <a:t>Sommersemester 2022 </a:t>
            </a:r>
            <a:r>
              <a:rPr lang="de-DE" altLang="de-DE" sz="1200" dirty="0">
                <a:latin typeface="Noto Sans Med" panose="020B0602040504020204" pitchFamily="34"/>
                <a:ea typeface="Noto Sans Med" panose="020B0602040504020204" pitchFamily="34"/>
                <a:cs typeface="Noto Sans Med" panose="020B0602040504020204" pitchFamily="34"/>
              </a:rPr>
              <a:t>wird nach dem aktuellen Stand überwiegend in Präsenz stattfinden. Es kann aber auch noch einzelne digitale Veranstaltungen geben. </a:t>
            </a:r>
          </a:p>
          <a:p>
            <a:pPr marL="171450" indent="-171450">
              <a:lnSpc>
                <a:spcPct val="90000"/>
              </a:lnSpc>
              <a:spcBef>
                <a:spcPts val="0"/>
              </a:spcBef>
              <a:spcAft>
                <a:spcPts val="1200"/>
              </a:spcAft>
              <a:buFontTx/>
              <a:buChar char="-"/>
            </a:pPr>
            <a:r>
              <a:rPr lang="de-DE" altLang="de-DE" sz="1200" dirty="0">
                <a:latin typeface="Noto Sans Med" panose="020B0602040504020204" pitchFamily="34"/>
                <a:ea typeface="Noto Sans Med" panose="020B0602040504020204" pitchFamily="34"/>
                <a:cs typeface="Noto Sans Med" panose="020B0602040504020204" pitchFamily="34"/>
              </a:rPr>
              <a:t>Bitte beachten Sie hierzu die Informationen und Auskünfte Ihres Bei- bzw. Kernfachs, hier kann es bezüglich der Überschneidungsfreiheit im </a:t>
            </a:r>
            <a:r>
              <a:rPr lang="de-DE" altLang="de-DE" sz="1200">
                <a:latin typeface="Noto Sans Med" panose="020B0602040504020204" pitchFamily="34"/>
                <a:ea typeface="Noto Sans Med" panose="020B0602040504020204" pitchFamily="34"/>
                <a:cs typeface="Noto Sans Med" panose="020B0602040504020204" pitchFamily="34"/>
              </a:rPr>
              <a:t>Sommersemester 2022 </a:t>
            </a:r>
            <a:r>
              <a:rPr lang="de-DE" altLang="de-DE" sz="1200" dirty="0">
                <a:latin typeface="Noto Sans Med" panose="020B0602040504020204" pitchFamily="34"/>
                <a:ea typeface="Noto Sans Med" panose="020B0602040504020204" pitchFamily="34"/>
                <a:cs typeface="Noto Sans Med" panose="020B0602040504020204" pitchFamily="34"/>
              </a:rPr>
              <a:t>gesonderte Regelungen geben.</a:t>
            </a:r>
          </a:p>
          <a:p>
            <a:pPr marL="171450" indent="-171450">
              <a:lnSpc>
                <a:spcPct val="90000"/>
              </a:lnSpc>
              <a:spcBef>
                <a:spcPts val="0"/>
              </a:spcBef>
              <a:spcAft>
                <a:spcPts val="1200"/>
              </a:spcAft>
              <a:buFontTx/>
              <a:buChar char="-"/>
            </a:pPr>
            <a:r>
              <a:rPr lang="de-DE" altLang="de-DE" sz="1200" dirty="0">
                <a:latin typeface="Noto Sans Med" panose="020B0602040504020204" pitchFamily="34"/>
                <a:ea typeface="Noto Sans Med" panose="020B0602040504020204" pitchFamily="34"/>
                <a:cs typeface="Noto Sans Med" panose="020B0602040504020204" pitchFamily="34"/>
              </a:rPr>
              <a:t>Weitere Informationen zur Anmeldung und JOGU-StINe folgen später.</a:t>
            </a:r>
          </a:p>
          <a:p>
            <a:pPr marL="171450" indent="-171450">
              <a:lnSpc>
                <a:spcPct val="90000"/>
              </a:lnSpc>
              <a:spcBef>
                <a:spcPts val="0"/>
              </a:spcBef>
              <a:spcAft>
                <a:spcPts val="1200"/>
              </a:spcAft>
              <a:buFontTx/>
              <a:buChar char="-"/>
            </a:pPr>
            <a:r>
              <a:rPr lang="de-DE" altLang="de-DE" sz="1200" dirty="0">
                <a:latin typeface="Noto Sans Med" panose="020B0602040504020204" pitchFamily="34"/>
                <a:ea typeface="Noto Sans Med" panose="020B0602040504020204" pitchFamily="34"/>
                <a:cs typeface="Noto Sans Med" panose="020B0602040504020204" pitchFamily="34"/>
              </a:rPr>
              <a:t>Achten Sie bitte grundsätzlich auf ein möglichst überschneidungsfreies Studium. Es kann auch in ausschließlich digitalen Veranstaltungen dazu kommen, dass Lehrende mit Ihnen digital in Echtzeit kommunizieren möchten. Hier werden dann die dafür vorgesehenen Zeitfenster genutzt. Über die genauen Bedingungen der jeweiligen Lehrveranstaltungen werden Sie zu Beginn der Vorlesungszeit von den Lehrenden informiert.</a:t>
            </a:r>
          </a:p>
          <a:p>
            <a:pPr marL="171450" indent="-171450">
              <a:lnSpc>
                <a:spcPct val="90000"/>
              </a:lnSpc>
              <a:spcBef>
                <a:spcPts val="0"/>
              </a:spcBef>
              <a:spcAft>
                <a:spcPts val="1200"/>
              </a:spcAft>
              <a:buFontTx/>
              <a:buChar char="-"/>
            </a:pPr>
            <a:r>
              <a:rPr lang="de-DE" altLang="de-DE" sz="1200" dirty="0">
                <a:latin typeface="Noto Sans Med" panose="020B0602040504020204" pitchFamily="34"/>
                <a:ea typeface="Noto Sans Med" panose="020B0602040504020204" pitchFamily="34"/>
                <a:cs typeface="Noto Sans Med" panose="020B0602040504020204" pitchFamily="34"/>
              </a:rPr>
              <a:t>Digitale, sofern vorhanden, und hier insbesondere die großen Vorlesungen werden in der Regel asynchron angeboten. Hier spielen Überschneidungen eine untergeordnete Rolle.</a:t>
            </a:r>
          </a:p>
          <a:p>
            <a:pPr marL="171450" indent="-171450">
              <a:lnSpc>
                <a:spcPct val="90000"/>
              </a:lnSpc>
              <a:spcBef>
                <a:spcPts val="0"/>
              </a:spcBef>
              <a:spcAft>
                <a:spcPts val="1200"/>
              </a:spcAft>
              <a:buFontTx/>
              <a:buChar char="-"/>
            </a:pPr>
            <a:endParaRPr lang="de-DE" altLang="de-DE" sz="1200" dirty="0">
              <a:latin typeface="Noto Sans Med" panose="020B0602040504020204" pitchFamily="34"/>
              <a:ea typeface="Noto Sans Med" panose="020B0602040504020204" pitchFamily="34"/>
              <a:cs typeface="Noto Sans Med" panose="020B0602040504020204" pitchFamily="34"/>
            </a:endParaRPr>
          </a:p>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8</a:t>
            </a:fld>
            <a:endParaRPr lang="de-DE"/>
          </a:p>
        </p:txBody>
      </p:sp>
    </p:spTree>
    <p:extLst>
      <p:ext uri="{BB962C8B-B14F-4D97-AF65-F5344CB8AC3E}">
        <p14:creationId xmlns:p14="http://schemas.microsoft.com/office/powerpoint/2010/main" val="686301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96A77D73-C533-442A-B726-0ED1BBEA054E}" type="slidenum">
              <a:rPr lang="de-DE" smtClean="0"/>
              <a:t>9</a:t>
            </a:fld>
            <a:endParaRPr lang="de-DE"/>
          </a:p>
        </p:txBody>
      </p:sp>
    </p:spTree>
    <p:extLst>
      <p:ext uri="{BB962C8B-B14F-4D97-AF65-F5344CB8AC3E}">
        <p14:creationId xmlns:p14="http://schemas.microsoft.com/office/powerpoint/2010/main" val="367046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21.03.2022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t>21.03.2022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 durch Klicken hinzufügen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t>21.03.2022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t>21.03.2022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21.03.2022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BA50D42-C9CD-4801-B293-61D1F53EC57E}" type="datetimeFigureOut">
              <a:rPr lang="de-DE" smtClean="0"/>
              <a:t>21.03.2022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BA50D42-C9CD-4801-B293-61D1F53EC57E}" type="datetimeFigureOut">
              <a:rPr lang="de-DE" smtClean="0"/>
              <a:t>21.03.2022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BA50D42-C9CD-4801-B293-61D1F53EC57E}" type="datetimeFigureOut">
              <a:rPr lang="de-DE" smtClean="0"/>
              <a:t>21.03.2022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21.03.2022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21.03.2022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21.03.2022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21.03.2022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studienbuero.erziehungswissenschaft.uni-mainz.de/pruefung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studienbuero.erziehungswissenschaft.uni-mainz.de/pruefung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tudienbuero.erziehungswissenschaft.uni-mainz.de/bachelor-erziehungswissenschaft-po-2019/"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jogustine.uni-mainz.d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tiff"/><Relationship Id="rId5" Type="http://schemas.openxmlformats.org/officeDocument/2006/relationships/hyperlink" Target="https://info.jogustine.uni-mainz.de/studierende/informationsvideos/" TargetMode="External"/><Relationship Id="rId4" Type="http://schemas.openxmlformats.org/officeDocument/2006/relationships/hyperlink" Target="https://info.jogustine.uni-mainz.d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info.jogustine.uni-mainz.de/anmeldephas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account.uni-mainz.de/" TargetMode="External"/><Relationship Id="rId5" Type="http://schemas.openxmlformats.org/officeDocument/2006/relationships/hyperlink" Target="https://mail.uni-mainz.de/" TargetMode="External"/><Relationship Id="rId4" Type="http://schemas.openxmlformats.org/officeDocument/2006/relationships/hyperlink" Target="https://www.zdv.uni-mainz.de/erste-schritte-fuer-studierend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studienbuero-erziehungswissenschaft@uni-mainz.d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tudienbuero.erziehungswissenschaft.uni-mainz.de/sprechstunden/" TargetMode="External"/><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mruppert@uni-mainz.de" TargetMode="External"/><Relationship Id="rId5" Type="http://schemas.openxmlformats.org/officeDocument/2006/relationships/hyperlink" Target="mailto:studienbuero-erziehungswissenschaft@uni-mainz.de" TargetMode="External"/><Relationship Id="rId4" Type="http://schemas.openxmlformats.org/officeDocument/2006/relationships/hyperlink" Target="https://www.studienbuero.erziehungswissenschaft.uni-mainz.de/dr-matthias-ruppe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croerig@uni-mainz.de" TargetMode="External"/><Relationship Id="rId5" Type="http://schemas.openxmlformats.org/officeDocument/2006/relationships/hyperlink" Target="mailto:studienbuero-erziehungswissenschaft@uni-mainz.de" TargetMode="External"/><Relationship Id="rId4" Type="http://schemas.openxmlformats.org/officeDocument/2006/relationships/hyperlink" Target="https://www.studienbuero.erziehungswissenschaft.uni-mainz.de/dipl-paed-cedric-roeri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hyperlink" Target="mailto:jgesellg@uni-mainz.d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studienbuero-erziehungswissenschaft@uni-mainz.de" TargetMode="External"/><Relationship Id="rId5" Type="http://schemas.openxmlformats.org/officeDocument/2006/relationships/hyperlink" Target="https://www.studienbuero.erziehungswissenschaft.uni-mainz.de/dipl-paed-cedric-roerig/" TargetMode="External"/><Relationship Id="rId4" Type="http://schemas.openxmlformats.org/officeDocument/2006/relationships/hyperlink" Target="https://www.studienbuero.erziehungswissenschaft.uni-mainz.de/julia-gesellgen-m-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studienbuero-erziehungswissenschaft@uni-mainz.de" TargetMode="External"/><Relationship Id="rId5" Type="http://schemas.openxmlformats.org/officeDocument/2006/relationships/hyperlink" Target="https://www.studienbuero.erziehungswissenschaft.uni-mainz.de/dipl-paed-cedric-roerig/" TargetMode="External"/><Relationship Id="rId4" Type="http://schemas.openxmlformats.org/officeDocument/2006/relationships/hyperlink" Target="https://www.studienbuero.erziehungswissenschaft.uni-mainz.de/wissenschaftliche-hilfskraeft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tudienbuero.erziehungswissenschaft.uni-mainz.de/bachelor-erziehungswissenschaft-po-20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27584" y="1504983"/>
            <a:ext cx="8064896" cy="1323439"/>
          </a:xfrm>
          <a:prstGeom prst="rect">
            <a:avLst/>
          </a:prstGeom>
          <a:noFill/>
        </p:spPr>
        <p:txBody>
          <a:bodyPr wrap="square" rtlCol="0">
            <a:spAutoFit/>
          </a:bodyPr>
          <a:lstStyle/>
          <a:p>
            <a:r>
              <a:rPr lang="de-DE" sz="4000" dirty="0">
                <a:latin typeface="Noto Sans Med" panose="020B0602040504020204" pitchFamily="34"/>
                <a:ea typeface="Noto Sans Med" panose="020B0602040504020204" pitchFamily="34"/>
                <a:cs typeface="Noto Sans Med" panose="020B0602040504020204" pitchFamily="34"/>
              </a:rPr>
              <a:t>Bachelor-Studiengang Erziehungswissenschaft</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166702"/>
            <a:ext cx="8064896" cy="934348"/>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Tree>
    <p:extLst>
      <p:ext uri="{BB962C8B-B14F-4D97-AF65-F5344CB8AC3E}">
        <p14:creationId xmlns:p14="http://schemas.microsoft.com/office/powerpoint/2010/main" val="108509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mj-lt"/>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C028BA4-7D89-43CD-ADAF-FA03C1F89D31}"/>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4" name="Textfeld 13">
            <a:extLst>
              <a:ext uri="{FF2B5EF4-FFF2-40B4-BE49-F238E27FC236}">
                <a16:creationId xmlns:a16="http://schemas.microsoft.com/office/drawing/2014/main" id="{0F655E74-B724-424F-9B5D-454908A1F580}"/>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Studienverlauf im </a:t>
            </a:r>
            <a:r>
              <a:rPr lang="de-DE">
                <a:latin typeface="Noto Sans Med" panose="020B0602040504020204" pitchFamily="34"/>
                <a:ea typeface="Noto Sans Med" panose="020B0602040504020204" pitchFamily="34"/>
                <a:cs typeface="Noto Sans Med" panose="020B0602040504020204" pitchFamily="34"/>
              </a:rPr>
              <a:t>Sommersemester 2022</a:t>
            </a:r>
            <a:endParaRPr lang="de-DE" dirty="0">
              <a:latin typeface="Noto Sans Med" panose="020B0602040504020204" pitchFamily="34"/>
              <a:ea typeface="Noto Sans Med" panose="020B0602040504020204" pitchFamily="34"/>
              <a:cs typeface="Noto Sans Med" panose="020B0602040504020204" pitchFamily="34"/>
            </a:endParaRPr>
          </a:p>
        </p:txBody>
      </p:sp>
      <p:sp>
        <p:nvSpPr>
          <p:cNvPr id="11" name="Rectangle 3">
            <a:extLst>
              <a:ext uri="{FF2B5EF4-FFF2-40B4-BE49-F238E27FC236}">
                <a16:creationId xmlns:a16="http://schemas.microsoft.com/office/drawing/2014/main" id="{73B54E11-C8CC-4FCB-B75A-8585AAC1284A}"/>
              </a:ext>
            </a:extLst>
          </p:cNvPr>
          <p:cNvSpPr txBox="1">
            <a:spLocks noChangeArrowheads="1"/>
          </p:cNvSpPr>
          <p:nvPr/>
        </p:nvSpPr>
        <p:spPr>
          <a:xfrm>
            <a:off x="330271" y="3457113"/>
            <a:ext cx="8632706" cy="28082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Das </a:t>
            </a:r>
            <a:r>
              <a:rPr lang="de-DE" altLang="de-DE" sz="1800">
                <a:latin typeface="Noto Sans Med" panose="020B0602040504020204" pitchFamily="34"/>
                <a:ea typeface="Noto Sans Med" panose="020B0602040504020204" pitchFamily="34"/>
                <a:cs typeface="Noto Sans Med" panose="020B0602040504020204" pitchFamily="34"/>
              </a:rPr>
              <a:t>Sommersemester 2022 </a:t>
            </a:r>
            <a:r>
              <a:rPr lang="de-DE" altLang="de-DE" sz="1800" dirty="0">
                <a:latin typeface="Noto Sans Med" panose="020B0602040504020204" pitchFamily="34"/>
                <a:ea typeface="Noto Sans Med" panose="020B0602040504020204" pitchFamily="34"/>
                <a:cs typeface="Noto Sans Med" panose="020B0602040504020204" pitchFamily="34"/>
              </a:rPr>
              <a:t>wird nach dem aktuellen Stand überwiegend in Präsenz stattfinden. Es kann aber auch noch einzelne digitale Veranstaltungen geben. </a:t>
            </a:r>
          </a:p>
          <a:p>
            <a:pPr>
              <a:lnSpc>
                <a:spcPct val="90000"/>
              </a:lnSpc>
              <a:spcBef>
                <a:spcPts val="0"/>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Bitte beachten Sie hierzu die Informationen und Auskünfte Ihres Bei- bzw. Kernfachs, hier kann es bezüglich der Überschneidungsfreiheit im </a:t>
            </a:r>
            <a:r>
              <a:rPr lang="de-DE" altLang="de-DE" sz="1800">
                <a:latin typeface="Noto Sans Med" panose="020B0602040504020204" pitchFamily="34"/>
                <a:ea typeface="Noto Sans Med" panose="020B0602040504020204" pitchFamily="34"/>
                <a:cs typeface="Noto Sans Med" panose="020B0602040504020204" pitchFamily="34"/>
              </a:rPr>
              <a:t>Sommersemester 2022 </a:t>
            </a:r>
            <a:r>
              <a:rPr lang="de-DE" altLang="de-DE" sz="1800" dirty="0">
                <a:latin typeface="Noto Sans Med" panose="020B0602040504020204" pitchFamily="34"/>
                <a:ea typeface="Noto Sans Med" panose="020B0602040504020204" pitchFamily="34"/>
                <a:cs typeface="Noto Sans Med" panose="020B0602040504020204" pitchFamily="34"/>
              </a:rPr>
              <a:t>gesonderte Regelungen geben.</a:t>
            </a:r>
          </a:p>
          <a:p>
            <a:pPr>
              <a:lnSpc>
                <a:spcPct val="90000"/>
              </a:lnSpc>
              <a:spcBef>
                <a:spcPts val="0"/>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Weitere Informationen zur Anmeldung und JOGU-StINe folgen später.</a:t>
            </a:r>
          </a:p>
          <a:p>
            <a:pPr marL="0" indent="0">
              <a:lnSpc>
                <a:spcPct val="90000"/>
              </a:lnSpc>
              <a:spcBef>
                <a:spcPts val="0"/>
              </a:spcBef>
              <a:spcAft>
                <a:spcPts val="1200"/>
              </a:spcAft>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a:p>
            <a:pPr marL="0" indent="0">
              <a:lnSpc>
                <a:spcPct val="90000"/>
              </a:lnSpc>
              <a:spcBef>
                <a:spcPts val="0"/>
              </a:spcBef>
              <a:spcAft>
                <a:spcPts val="600"/>
              </a:spcAft>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p:txBody>
      </p:sp>
      <p:pic>
        <p:nvPicPr>
          <p:cNvPr id="15" name="Grafik 14">
            <a:extLst>
              <a:ext uri="{FF2B5EF4-FFF2-40B4-BE49-F238E27FC236}">
                <a16:creationId xmlns:a16="http://schemas.microsoft.com/office/drawing/2014/main" id="{C9E60EB5-E64E-424D-B6AE-0065E10522D6}"/>
              </a:ext>
            </a:extLst>
          </p:cNvPr>
          <p:cNvPicPr>
            <a:picLocks noChangeAspect="1"/>
          </p:cNvPicPr>
          <p:nvPr/>
        </p:nvPicPr>
        <p:blipFill>
          <a:blip r:embed="rId3"/>
          <a:stretch>
            <a:fillRect/>
          </a:stretch>
        </p:blipFill>
        <p:spPr>
          <a:xfrm>
            <a:off x="179512" y="759241"/>
            <a:ext cx="4968552" cy="2021687"/>
          </a:xfrm>
          <a:prstGeom prst="rect">
            <a:avLst/>
          </a:prstGeom>
        </p:spPr>
      </p:pic>
      <p:pic>
        <p:nvPicPr>
          <p:cNvPr id="16" name="Grafik 15">
            <a:extLst>
              <a:ext uri="{FF2B5EF4-FFF2-40B4-BE49-F238E27FC236}">
                <a16:creationId xmlns:a16="http://schemas.microsoft.com/office/drawing/2014/main" id="{C1B15B5F-CD63-40E1-BE5A-E234446C8DDF}"/>
              </a:ext>
            </a:extLst>
          </p:cNvPr>
          <p:cNvPicPr>
            <a:picLocks noChangeAspect="1"/>
          </p:cNvPicPr>
          <p:nvPr/>
        </p:nvPicPr>
        <p:blipFill>
          <a:blip r:embed="rId4"/>
          <a:stretch>
            <a:fillRect/>
          </a:stretch>
        </p:blipFill>
        <p:spPr>
          <a:xfrm>
            <a:off x="4427984" y="1984422"/>
            <a:ext cx="4536504" cy="1053936"/>
          </a:xfrm>
          <a:prstGeom prst="rect">
            <a:avLst/>
          </a:prstGeom>
        </p:spPr>
      </p:pic>
    </p:spTree>
    <p:extLst>
      <p:ext uri="{BB962C8B-B14F-4D97-AF65-F5344CB8AC3E}">
        <p14:creationId xmlns:p14="http://schemas.microsoft.com/office/powerpoint/2010/main" val="50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mj-lt"/>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C028BA4-7D89-43CD-ADAF-FA03C1F89D31}"/>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4" name="Textfeld 13">
            <a:extLst>
              <a:ext uri="{FF2B5EF4-FFF2-40B4-BE49-F238E27FC236}">
                <a16:creationId xmlns:a16="http://schemas.microsoft.com/office/drawing/2014/main" id="{0F655E74-B724-424F-9B5D-454908A1F580}"/>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Studienverlauf im </a:t>
            </a:r>
            <a:r>
              <a:rPr lang="de-DE">
                <a:latin typeface="Noto Sans Med" panose="020B0602040504020204" pitchFamily="34"/>
                <a:ea typeface="Noto Sans Med" panose="020B0602040504020204" pitchFamily="34"/>
                <a:cs typeface="Noto Sans Med" panose="020B0602040504020204" pitchFamily="34"/>
              </a:rPr>
              <a:t>Sommersemester 2022</a:t>
            </a:r>
            <a:endParaRPr lang="de-DE" dirty="0">
              <a:latin typeface="Noto Sans Med" panose="020B0602040504020204" pitchFamily="34"/>
              <a:ea typeface="Noto Sans Med" panose="020B0602040504020204" pitchFamily="34"/>
              <a:cs typeface="Noto Sans Med" panose="020B0602040504020204" pitchFamily="34"/>
            </a:endParaRPr>
          </a:p>
        </p:txBody>
      </p:sp>
      <p:sp>
        <p:nvSpPr>
          <p:cNvPr id="11" name="Rectangle 3">
            <a:extLst>
              <a:ext uri="{FF2B5EF4-FFF2-40B4-BE49-F238E27FC236}">
                <a16:creationId xmlns:a16="http://schemas.microsoft.com/office/drawing/2014/main" id="{73B54E11-C8CC-4FCB-B75A-8585AAC1284A}"/>
              </a:ext>
            </a:extLst>
          </p:cNvPr>
          <p:cNvSpPr txBox="1">
            <a:spLocks noChangeArrowheads="1"/>
          </p:cNvSpPr>
          <p:nvPr/>
        </p:nvSpPr>
        <p:spPr>
          <a:xfrm>
            <a:off x="340100" y="3413684"/>
            <a:ext cx="8632706" cy="28082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Achten Sie bitte grundsätzlich auf ein möglichst überschneidungsfreies Studium. Es kann auch in ausschließlich digitalen Veranstaltungen dazu kommen, dass Lehrende mit Ihnen digital in Echtzeit kommunizieren möchten. Hier werden dann die dafür vorgesehenen Zeitfenster genutzt. Über die genauen Bedingungen der jeweiligen Lehrveranstaltungen werden Sie zu Beginn der Vorlesungszeit von den Lehrenden informiert.</a:t>
            </a:r>
          </a:p>
          <a:p>
            <a:pPr>
              <a:lnSpc>
                <a:spcPct val="90000"/>
              </a:lnSpc>
              <a:spcBef>
                <a:spcPts val="0"/>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Digitale, sofern vorhanden, und hier insbesondere die großen Vorlesungen werden in der Regel asynchron angeboten. Hier spielen Überschneidungen eine untergeordnete Rolle.</a:t>
            </a:r>
          </a:p>
        </p:txBody>
      </p:sp>
      <p:pic>
        <p:nvPicPr>
          <p:cNvPr id="15" name="Grafik 14">
            <a:extLst>
              <a:ext uri="{FF2B5EF4-FFF2-40B4-BE49-F238E27FC236}">
                <a16:creationId xmlns:a16="http://schemas.microsoft.com/office/drawing/2014/main" id="{4328028E-07DD-48AA-A688-993CB181082B}"/>
              </a:ext>
            </a:extLst>
          </p:cNvPr>
          <p:cNvPicPr>
            <a:picLocks noChangeAspect="1"/>
          </p:cNvPicPr>
          <p:nvPr/>
        </p:nvPicPr>
        <p:blipFill>
          <a:blip r:embed="rId3"/>
          <a:stretch>
            <a:fillRect/>
          </a:stretch>
        </p:blipFill>
        <p:spPr>
          <a:xfrm>
            <a:off x="179512" y="759241"/>
            <a:ext cx="4968552" cy="2021687"/>
          </a:xfrm>
          <a:prstGeom prst="rect">
            <a:avLst/>
          </a:prstGeom>
        </p:spPr>
      </p:pic>
      <p:pic>
        <p:nvPicPr>
          <p:cNvPr id="16" name="Grafik 15">
            <a:extLst>
              <a:ext uri="{FF2B5EF4-FFF2-40B4-BE49-F238E27FC236}">
                <a16:creationId xmlns:a16="http://schemas.microsoft.com/office/drawing/2014/main" id="{D9CC2C96-3AAB-4460-AC75-E2292A481F9D}"/>
              </a:ext>
            </a:extLst>
          </p:cNvPr>
          <p:cNvPicPr>
            <a:picLocks noChangeAspect="1"/>
          </p:cNvPicPr>
          <p:nvPr/>
        </p:nvPicPr>
        <p:blipFill>
          <a:blip r:embed="rId4"/>
          <a:stretch>
            <a:fillRect/>
          </a:stretch>
        </p:blipFill>
        <p:spPr>
          <a:xfrm>
            <a:off x="4427984" y="1984422"/>
            <a:ext cx="4536504" cy="1053936"/>
          </a:xfrm>
          <a:prstGeom prst="rect">
            <a:avLst/>
          </a:prstGeom>
        </p:spPr>
      </p:pic>
    </p:spTree>
    <p:extLst>
      <p:ext uri="{BB962C8B-B14F-4D97-AF65-F5344CB8AC3E}">
        <p14:creationId xmlns:p14="http://schemas.microsoft.com/office/powerpoint/2010/main" val="398835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mj-lt"/>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Tabelle 9"/>
          <p:cNvGraphicFramePr>
            <a:graphicFrameLocks noGrp="1"/>
          </p:cNvGraphicFramePr>
          <p:nvPr>
            <p:extLst>
              <p:ext uri="{D42A27DB-BD31-4B8C-83A1-F6EECF244321}">
                <p14:modId xmlns:p14="http://schemas.microsoft.com/office/powerpoint/2010/main" val="999140647"/>
              </p:ext>
            </p:extLst>
          </p:nvPr>
        </p:nvGraphicFramePr>
        <p:xfrm>
          <a:off x="323529" y="1196752"/>
          <a:ext cx="8568950" cy="3456383"/>
        </p:xfrm>
        <a:graphic>
          <a:graphicData uri="http://schemas.openxmlformats.org/drawingml/2006/table">
            <a:tbl>
              <a:tblPr>
                <a:tableStyleId>{C083E6E3-FA7D-4D7B-A595-EF9225AFEA82}</a:tableStyleId>
              </a:tblPr>
              <a:tblGrid>
                <a:gridCol w="1512167">
                  <a:extLst>
                    <a:ext uri="{9D8B030D-6E8A-4147-A177-3AD203B41FA5}">
                      <a16:colId xmlns:a16="http://schemas.microsoft.com/office/drawing/2014/main" val="20000"/>
                    </a:ext>
                  </a:extLst>
                </a:gridCol>
                <a:gridCol w="1512399">
                  <a:extLst>
                    <a:ext uri="{9D8B030D-6E8A-4147-A177-3AD203B41FA5}">
                      <a16:colId xmlns:a16="http://schemas.microsoft.com/office/drawing/2014/main" val="20001"/>
                    </a:ext>
                  </a:extLst>
                </a:gridCol>
                <a:gridCol w="1386096">
                  <a:extLst>
                    <a:ext uri="{9D8B030D-6E8A-4147-A177-3AD203B41FA5}">
                      <a16:colId xmlns:a16="http://schemas.microsoft.com/office/drawing/2014/main" val="20002"/>
                    </a:ext>
                  </a:extLst>
                </a:gridCol>
                <a:gridCol w="1386096">
                  <a:extLst>
                    <a:ext uri="{9D8B030D-6E8A-4147-A177-3AD203B41FA5}">
                      <a16:colId xmlns:a16="http://schemas.microsoft.com/office/drawing/2014/main" val="20003"/>
                    </a:ext>
                  </a:extLst>
                </a:gridCol>
                <a:gridCol w="1386096">
                  <a:extLst>
                    <a:ext uri="{9D8B030D-6E8A-4147-A177-3AD203B41FA5}">
                      <a16:colId xmlns:a16="http://schemas.microsoft.com/office/drawing/2014/main" val="20004"/>
                    </a:ext>
                  </a:extLst>
                </a:gridCol>
                <a:gridCol w="1386096">
                  <a:extLst>
                    <a:ext uri="{9D8B030D-6E8A-4147-A177-3AD203B41FA5}">
                      <a16:colId xmlns:a16="http://schemas.microsoft.com/office/drawing/2014/main" val="20005"/>
                    </a:ext>
                  </a:extLst>
                </a:gridCol>
              </a:tblGrid>
              <a:tr h="339862">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1. 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2. Semester  </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3. 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a:latin typeface="Noto Sans Med" panose="020B0602040504020204" pitchFamily="34"/>
                          <a:ea typeface="Noto Sans Med" panose="020B0602040504020204" pitchFamily="34"/>
                          <a:cs typeface="Noto Sans Med" panose="020B0602040504020204" pitchFamily="34"/>
                        </a:rPr>
                        <a:t>4. 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5.Semester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6.Semester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0"/>
                  </a:ext>
                </a:extLst>
              </a:tr>
              <a:tr h="401055">
                <a:tc>
                  <a:txBody>
                    <a:bodyPr/>
                    <a:lstStyle/>
                    <a:p>
                      <a:pPr algn="ctr" fontAlgn="t"/>
                      <a:r>
                        <a:rPr lang="de-DE" sz="1400" b="1" u="none" strike="noStrike" err="1">
                          <a:latin typeface="Noto Sans Med" panose="020B0602040504020204" pitchFamily="34"/>
                          <a:ea typeface="Noto Sans Med" panose="020B0602040504020204" pitchFamily="34"/>
                          <a:cs typeface="Noto Sans Med" panose="020B0602040504020204" pitchFamily="34"/>
                        </a:rPr>
                        <a:t>SoSe</a:t>
                      </a:r>
                      <a:r>
                        <a:rPr lang="de-DE" sz="1400" b="1" u="none" strike="noStrike">
                          <a:latin typeface="Noto Sans Med" panose="020B0602040504020204" pitchFamily="34"/>
                          <a:ea typeface="Noto Sans Med" panose="020B0602040504020204" pitchFamily="34"/>
                          <a:cs typeface="Noto Sans Med" panose="020B0602040504020204" pitchFamily="34"/>
                        </a:rPr>
                        <a:t> 2022</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err="1">
                          <a:latin typeface="Noto Sans Med" panose="020B0602040504020204" pitchFamily="34"/>
                          <a:ea typeface="Noto Sans Med" panose="020B0602040504020204" pitchFamily="34"/>
                          <a:cs typeface="Noto Sans Med" panose="020B0602040504020204" pitchFamily="34"/>
                        </a:rPr>
                        <a:t>WiSe</a:t>
                      </a:r>
                      <a:r>
                        <a:rPr lang="de-DE" sz="1400" b="1" u="none" strike="noStrike">
                          <a:latin typeface="Noto Sans Med" panose="020B0602040504020204" pitchFamily="34"/>
                          <a:ea typeface="Noto Sans Med" panose="020B0602040504020204" pitchFamily="34"/>
                          <a:cs typeface="Noto Sans Med" panose="020B0602040504020204" pitchFamily="34"/>
                        </a:rPr>
                        <a:t> 2022/23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2023/24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2024/25</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1"/>
                  </a:ext>
                </a:extLst>
              </a:tr>
              <a:tr h="339433">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3.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228600" indent="-228600" algn="ctr" fontAlgn="t">
                        <a:buAutoNum type="arabicPeriod"/>
                      </a:pPr>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6.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5.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9.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11.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2"/>
                  </a:ext>
                </a:extLst>
              </a:tr>
              <a:tr h="905155">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Professionelles</a:t>
                      </a:r>
                      <a:r>
                        <a:rPr lang="de-DE" sz="12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pädagogisches Handeln</a:t>
                      </a:r>
                      <a:endPar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Einführung</a:t>
                      </a:r>
                      <a:r>
                        <a:rPr lang="de-DE" sz="12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in die Erziehungs-wissenschaft</a:t>
                      </a:r>
                      <a:endPar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Erziehungs-wissenschaftliche</a:t>
                      </a:r>
                      <a:r>
                        <a:rPr lang="de-DE" sz="12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Forschung</a:t>
                      </a:r>
                      <a:endPar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Pädagogisches Handeln und Diversität im Lebenslauf</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Projekte im Bereich der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Abschluss-prüfungen der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3"/>
                  </a:ext>
                </a:extLst>
              </a:tr>
              <a:tr h="339433">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4.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2.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8.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7.</a:t>
                      </a:r>
                      <a:r>
                        <a:rPr lang="de-DE" sz="1200" b="1"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a:t>
                      </a:r>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10.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rowSpan="2">
                  <a:txBody>
                    <a:bodyPr/>
                    <a:lstStyle/>
                    <a:p>
                      <a:pPr algn="ctr" fontAlgn="t"/>
                      <a:endPar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31445">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Forschung, lebenslanges Lernen und Heterogenität</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Erziehung, Bildung</a:t>
                      </a:r>
                      <a:r>
                        <a:rPr lang="de-DE" sz="12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und Gesellschaft</a:t>
                      </a:r>
                      <a:endPar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Handlungsformen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Grundlagen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Theorie-Praxis-Bezug</a:t>
                      </a:r>
                      <a:r>
                        <a:rPr lang="de-DE" sz="12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in der</a:t>
                      </a:r>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vMerge="1">
                  <a:txBody>
                    <a:bodyPr/>
                    <a:lstStyle/>
                    <a:p>
                      <a:pPr algn="ctr" fontAlgn="t"/>
                      <a:endParaRPr lang="de-DE" sz="900" b="1" i="0" u="none" strike="noStrike" dirty="0">
                        <a:solidFill>
                          <a:schemeClr val="tx1"/>
                        </a:solidFill>
                        <a:latin typeface="Frutiger LT 45 Light" pitchFamily="34" charset="0"/>
                      </a:endParaRPr>
                    </a:p>
                  </a:txBody>
                  <a:tcPr marL="6036" marR="6036" marT="6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tangle 3"/>
          <p:cNvSpPr txBox="1">
            <a:spLocks noChangeArrowheads="1"/>
          </p:cNvSpPr>
          <p:nvPr/>
        </p:nvSpPr>
        <p:spPr>
          <a:xfrm>
            <a:off x="548687" y="659580"/>
            <a:ext cx="7772400" cy="465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de-DE" altLang="de-DE" sz="2000" b="1" dirty="0">
                <a:latin typeface="+mj-lt"/>
              </a:rPr>
              <a:t>Studienverlaufsmodell: Kernfach Studienbeginn im Sommersemester</a:t>
            </a:r>
          </a:p>
        </p:txBody>
      </p:sp>
      <p:sp>
        <p:nvSpPr>
          <p:cNvPr id="2" name="Rechteck 1"/>
          <p:cNvSpPr/>
          <p:nvPr/>
        </p:nvSpPr>
        <p:spPr>
          <a:xfrm>
            <a:off x="323529" y="1196752"/>
            <a:ext cx="1512167" cy="3456383"/>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3"/>
          <p:cNvSpPr txBox="1">
            <a:spLocks noChangeArrowheads="1"/>
          </p:cNvSpPr>
          <p:nvPr/>
        </p:nvSpPr>
        <p:spPr>
          <a:xfrm>
            <a:off x="340037" y="4861808"/>
            <a:ext cx="8480435" cy="1951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600"/>
              </a:spcAft>
              <a:buNone/>
            </a:pPr>
            <a:r>
              <a:rPr lang="de-DE" altLang="de-DE" sz="1600" dirty="0">
                <a:latin typeface="Noto Sans Med" panose="020B0602040504020204" pitchFamily="34"/>
                <a:ea typeface="Noto Sans Med" panose="020B0602040504020204" pitchFamily="34"/>
                <a:cs typeface="Noto Sans Med" panose="020B0602040504020204" pitchFamily="34"/>
              </a:rPr>
              <a:t>Im ersten Semester sind für Sie die Module 3 und 4 vorgesehen. Über die Prüfungsformen aller Module werden Sie regelmäßig zu Beginn des Semesters auf unserer Webseite informiert:</a:t>
            </a:r>
          </a:p>
          <a:p>
            <a:pPr marL="0" indent="0">
              <a:lnSpc>
                <a:spcPct val="90000"/>
              </a:lnSpc>
              <a:spcBef>
                <a:spcPts val="0"/>
              </a:spcBef>
              <a:spcAft>
                <a:spcPts val="1200"/>
              </a:spcAft>
              <a:buNone/>
            </a:pPr>
            <a:r>
              <a:rPr lang="de-DE" altLang="de-DE" sz="1600" dirty="0">
                <a:latin typeface="Noto Sans Med" panose="020B0602040504020204" pitchFamily="34"/>
                <a:ea typeface="Noto Sans Med" panose="020B0602040504020204" pitchFamily="34"/>
                <a:cs typeface="Noto Sans Med" panose="020B0602040504020204" pitchFamily="34"/>
                <a:hlinkClick r:id="rId4"/>
              </a:rPr>
              <a:t>https://www.studienbuero.erziehungswissenschaft.uni-mainz.de/pruefungen/</a:t>
            </a:r>
            <a:r>
              <a:rPr lang="de-DE" altLang="de-DE" sz="1600" dirty="0">
                <a:latin typeface="Noto Sans Med" panose="020B0602040504020204" pitchFamily="34"/>
                <a:ea typeface="Noto Sans Med" panose="020B0602040504020204" pitchFamily="34"/>
                <a:cs typeface="Noto Sans Med" panose="020B0602040504020204" pitchFamily="34"/>
              </a:rPr>
              <a:t> </a:t>
            </a:r>
          </a:p>
        </p:txBody>
      </p:sp>
      <p:sp>
        <p:nvSpPr>
          <p:cNvPr id="16" name="Textfeld 15">
            <a:extLst>
              <a:ext uri="{FF2B5EF4-FFF2-40B4-BE49-F238E27FC236}">
                <a16:creationId xmlns:a16="http://schemas.microsoft.com/office/drawing/2014/main" id="{2E8844E1-13BC-419E-B565-163B9A065016}"/>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7" name="Textfeld 16">
            <a:extLst>
              <a:ext uri="{FF2B5EF4-FFF2-40B4-BE49-F238E27FC236}">
                <a16:creationId xmlns:a16="http://schemas.microsoft.com/office/drawing/2014/main" id="{D3035398-A8DD-4769-B30F-AF9BD4AFE45B}"/>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Studienverlauf</a:t>
            </a:r>
          </a:p>
        </p:txBody>
      </p:sp>
    </p:spTree>
    <p:extLst>
      <p:ext uri="{BB962C8B-B14F-4D97-AF65-F5344CB8AC3E}">
        <p14:creationId xmlns:p14="http://schemas.microsoft.com/office/powerpoint/2010/main" val="272568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mj-lt"/>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C028BA4-7D89-43CD-ADAF-FA03C1F89D31}"/>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4" name="Textfeld 13">
            <a:extLst>
              <a:ext uri="{FF2B5EF4-FFF2-40B4-BE49-F238E27FC236}">
                <a16:creationId xmlns:a16="http://schemas.microsoft.com/office/drawing/2014/main" id="{0F655E74-B724-424F-9B5D-454908A1F580}"/>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Pflichtmodule Kernfach 1. Semester</a:t>
            </a:r>
          </a:p>
        </p:txBody>
      </p:sp>
      <p:pic>
        <p:nvPicPr>
          <p:cNvPr id="3" name="Grafik 2">
            <a:extLst>
              <a:ext uri="{FF2B5EF4-FFF2-40B4-BE49-F238E27FC236}">
                <a16:creationId xmlns:a16="http://schemas.microsoft.com/office/drawing/2014/main" id="{E42714E3-1455-4FDF-B42D-414DBD904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123" y="564494"/>
            <a:ext cx="8286904" cy="3440570"/>
          </a:xfrm>
          <a:prstGeom prst="rect">
            <a:avLst/>
          </a:prstGeom>
        </p:spPr>
      </p:pic>
      <p:sp>
        <p:nvSpPr>
          <p:cNvPr id="16" name="Rectangle 3">
            <a:extLst>
              <a:ext uri="{FF2B5EF4-FFF2-40B4-BE49-F238E27FC236}">
                <a16:creationId xmlns:a16="http://schemas.microsoft.com/office/drawing/2014/main" id="{3383CE27-FC1D-41F0-A400-6ED4CE2D6E8B}"/>
              </a:ext>
            </a:extLst>
          </p:cNvPr>
          <p:cNvSpPr txBox="1">
            <a:spLocks noChangeArrowheads="1"/>
          </p:cNvSpPr>
          <p:nvPr/>
        </p:nvSpPr>
        <p:spPr>
          <a:xfrm>
            <a:off x="351973" y="4114543"/>
            <a:ext cx="8632706" cy="21438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spcAft>
                <a:spcPts val="600"/>
              </a:spcAft>
            </a:pPr>
            <a:r>
              <a:rPr lang="de-DE" altLang="de-DE" sz="1800" dirty="0">
                <a:latin typeface="Noto Sans Med" panose="020B0602040504020204" pitchFamily="34"/>
                <a:ea typeface="Noto Sans Med" panose="020B0602040504020204" pitchFamily="34"/>
                <a:cs typeface="Noto Sans Med" panose="020B0602040504020204" pitchFamily="34"/>
              </a:rPr>
              <a:t>Modul 3 „Professionelles pädagogisches Handeln“ beinhaltet insgesamt drei Lehreveranstaltungen: </a:t>
            </a:r>
          </a:p>
          <a:p>
            <a:pPr lvl="1">
              <a:lnSpc>
                <a:spcPct val="90000"/>
              </a:lnSpc>
              <a:spcBef>
                <a:spcPts val="0"/>
              </a:spcBef>
              <a:spcAft>
                <a:spcPts val="300"/>
              </a:spcAft>
              <a:buFont typeface="Arial" panose="020B0604020202020204" pitchFamily="34" charset="0"/>
              <a:buChar char="•"/>
            </a:pPr>
            <a:r>
              <a:rPr lang="de-DE" altLang="de-DE" sz="1600" i="1" dirty="0">
                <a:latin typeface="Noto Sans Med" panose="020B0602040504020204" pitchFamily="34"/>
                <a:ea typeface="Noto Sans Med" panose="020B0602040504020204" pitchFamily="34"/>
                <a:cs typeface="Noto Sans Med" panose="020B0602040504020204" pitchFamily="34"/>
              </a:rPr>
              <a:t>1 Vorlesung: </a:t>
            </a:r>
            <a:r>
              <a:rPr lang="de-DE" altLang="de-DE" sz="1600" dirty="0">
                <a:latin typeface="Noto Sans Med" panose="020B0602040504020204" pitchFamily="34"/>
                <a:ea typeface="Noto Sans Med" panose="020B0602040504020204" pitchFamily="34"/>
                <a:cs typeface="Noto Sans Med" panose="020B0602040504020204" pitchFamily="34"/>
              </a:rPr>
              <a:t>„Theorien pädagogischen Handelns“</a:t>
            </a:r>
          </a:p>
          <a:p>
            <a:pPr lvl="1">
              <a:lnSpc>
                <a:spcPct val="90000"/>
              </a:lnSpc>
              <a:spcBef>
                <a:spcPts val="0"/>
              </a:spcBef>
              <a:spcAft>
                <a:spcPts val="1200"/>
              </a:spcAft>
              <a:buFont typeface="Arial" panose="020B0604020202020204" pitchFamily="34" charset="0"/>
              <a:buChar char="•"/>
            </a:pPr>
            <a:r>
              <a:rPr lang="de-DE" altLang="de-DE" sz="1600" i="1" dirty="0">
                <a:latin typeface="Noto Sans Med" panose="020B0602040504020204" pitchFamily="34"/>
                <a:ea typeface="Noto Sans Med" panose="020B0602040504020204" pitchFamily="34"/>
                <a:cs typeface="Noto Sans Med" panose="020B0602040504020204" pitchFamily="34"/>
              </a:rPr>
              <a:t>2 Seminar: </a:t>
            </a:r>
            <a:r>
              <a:rPr lang="de-DE" altLang="de-DE" sz="1600" dirty="0">
                <a:latin typeface="Noto Sans Med" panose="020B0602040504020204" pitchFamily="34"/>
                <a:ea typeface="Noto Sans Med" panose="020B0602040504020204" pitchFamily="34"/>
                <a:cs typeface="Noto Sans Med" panose="020B0602040504020204" pitchFamily="34"/>
              </a:rPr>
              <a:t>„Pädagogische Professionalität“ und „Anthropologische Voraussetzungen von Erziehung und Bildung“</a:t>
            </a:r>
          </a:p>
          <a:p>
            <a:pPr>
              <a:lnSpc>
                <a:spcPct val="90000"/>
              </a:lnSpc>
              <a:spcBef>
                <a:spcPts val="0"/>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Modul 3 wird mit einer Modulprüfung abgeschlossen. Im laufenden </a:t>
            </a:r>
            <a:r>
              <a:rPr lang="de-DE" altLang="de-DE" sz="1800" dirty="0" err="1">
                <a:latin typeface="Noto Sans Med" panose="020B0602040504020204" pitchFamily="34"/>
                <a:ea typeface="Noto Sans Med" panose="020B0602040504020204" pitchFamily="34"/>
                <a:cs typeface="Noto Sans Med" panose="020B0602040504020204" pitchFamily="34"/>
              </a:rPr>
              <a:t>SoSe</a:t>
            </a:r>
            <a:r>
              <a:rPr lang="de-DE" altLang="de-DE" sz="1800" dirty="0">
                <a:latin typeface="Noto Sans Med" panose="020B0602040504020204" pitchFamily="34"/>
                <a:ea typeface="Noto Sans Med" panose="020B0602040504020204" pitchFamily="34"/>
                <a:cs typeface="Noto Sans Med" panose="020B0602040504020204" pitchFamily="34"/>
              </a:rPr>
              <a:t> 2022 wird die Prüfung voraussichtlich eine Hausarbeit sein. Über die genauen Anforderungen der Hausarbeit werden Sie von den Lehrenden informiert.</a:t>
            </a:r>
          </a:p>
        </p:txBody>
      </p:sp>
      <p:sp>
        <p:nvSpPr>
          <p:cNvPr id="17" name="Rechteck 16">
            <a:extLst>
              <a:ext uri="{FF2B5EF4-FFF2-40B4-BE49-F238E27FC236}">
                <a16:creationId xmlns:a16="http://schemas.microsoft.com/office/drawing/2014/main" id="{72484DC1-1661-4F6A-B881-5812FAB3A6C0}"/>
              </a:ext>
            </a:extLst>
          </p:cNvPr>
          <p:cNvSpPr/>
          <p:nvPr/>
        </p:nvSpPr>
        <p:spPr>
          <a:xfrm>
            <a:off x="505123" y="1268761"/>
            <a:ext cx="1978646" cy="2016223"/>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01339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mj-lt"/>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C028BA4-7D89-43CD-ADAF-FA03C1F89D31}"/>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4" name="Textfeld 13">
            <a:extLst>
              <a:ext uri="{FF2B5EF4-FFF2-40B4-BE49-F238E27FC236}">
                <a16:creationId xmlns:a16="http://schemas.microsoft.com/office/drawing/2014/main" id="{0F655E74-B724-424F-9B5D-454908A1F580}"/>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Pflichtmodule Kernfach 1. Semester</a:t>
            </a:r>
          </a:p>
        </p:txBody>
      </p:sp>
      <p:pic>
        <p:nvPicPr>
          <p:cNvPr id="7" name="Grafik 6">
            <a:extLst>
              <a:ext uri="{FF2B5EF4-FFF2-40B4-BE49-F238E27FC236}">
                <a16:creationId xmlns:a16="http://schemas.microsoft.com/office/drawing/2014/main" id="{5B2996DF-B91A-4561-B2CB-BEA510857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46" y="631588"/>
            <a:ext cx="8368832" cy="3242230"/>
          </a:xfrm>
          <a:prstGeom prst="rect">
            <a:avLst/>
          </a:prstGeom>
        </p:spPr>
      </p:pic>
      <p:sp>
        <p:nvSpPr>
          <p:cNvPr id="10" name="Rectangle 3">
            <a:extLst>
              <a:ext uri="{FF2B5EF4-FFF2-40B4-BE49-F238E27FC236}">
                <a16:creationId xmlns:a16="http://schemas.microsoft.com/office/drawing/2014/main" id="{8225C131-307C-4025-B08E-04149C84F22A}"/>
              </a:ext>
            </a:extLst>
          </p:cNvPr>
          <p:cNvSpPr txBox="1">
            <a:spLocks noChangeArrowheads="1"/>
          </p:cNvSpPr>
          <p:nvPr/>
        </p:nvSpPr>
        <p:spPr>
          <a:xfrm>
            <a:off x="351973" y="4114543"/>
            <a:ext cx="8632706" cy="21438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spcAft>
                <a:spcPts val="600"/>
              </a:spcAft>
            </a:pPr>
            <a:r>
              <a:rPr lang="de-DE" altLang="de-DE" sz="1800" dirty="0">
                <a:latin typeface="Noto Sans Med" panose="020B0602040504020204" pitchFamily="34"/>
                <a:ea typeface="Noto Sans Med" panose="020B0602040504020204" pitchFamily="34"/>
                <a:cs typeface="Noto Sans Med" panose="020B0602040504020204" pitchFamily="34"/>
              </a:rPr>
              <a:t>Modul 4 „Forschung, Lebenslanges Lernen und Heterogenität“ beinhaltet ebenfalls insgesamt drei Lehreveranstaltungen: </a:t>
            </a:r>
          </a:p>
          <a:p>
            <a:pPr lvl="1">
              <a:lnSpc>
                <a:spcPct val="90000"/>
              </a:lnSpc>
              <a:spcBef>
                <a:spcPts val="0"/>
              </a:spcBef>
              <a:spcAft>
                <a:spcPts val="1200"/>
              </a:spcAft>
              <a:buFont typeface="Arial" panose="020B0604020202020204" pitchFamily="34" charset="0"/>
              <a:buChar char="•"/>
            </a:pPr>
            <a:r>
              <a:rPr lang="de-DE" altLang="de-DE" sz="1600" i="1" dirty="0">
                <a:latin typeface="Noto Sans Med" panose="020B0602040504020204" pitchFamily="34"/>
                <a:ea typeface="Noto Sans Med" panose="020B0602040504020204" pitchFamily="34"/>
                <a:cs typeface="Noto Sans Med" panose="020B0602040504020204" pitchFamily="34"/>
              </a:rPr>
              <a:t>3 Vorlesungen: </a:t>
            </a:r>
            <a:r>
              <a:rPr lang="de-DE" altLang="de-DE" sz="1600" dirty="0">
                <a:latin typeface="Noto Sans Med" panose="020B0602040504020204" pitchFamily="34"/>
                <a:ea typeface="Noto Sans Med" panose="020B0602040504020204" pitchFamily="34"/>
                <a:cs typeface="Noto Sans Med" panose="020B0602040504020204" pitchFamily="34"/>
              </a:rPr>
              <a:t>„Einführung in die empirische Forschung“, „Studienrichtung Lebenslanges Lernen und Medienbildung“ und „Heterogenität“</a:t>
            </a:r>
          </a:p>
          <a:p>
            <a:pPr>
              <a:lnSpc>
                <a:spcPct val="90000"/>
              </a:lnSpc>
              <a:spcBef>
                <a:spcPts val="0"/>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Modul 4 wird ebenfalls mit einer Modulprüfung abgeschlossen. Im laufenden </a:t>
            </a:r>
            <a:r>
              <a:rPr lang="de-DE" altLang="de-DE" sz="1800" dirty="0" err="1">
                <a:latin typeface="Noto Sans Med" panose="020B0602040504020204" pitchFamily="34"/>
                <a:ea typeface="Noto Sans Med" panose="020B0602040504020204" pitchFamily="34"/>
                <a:cs typeface="Noto Sans Med" panose="020B0602040504020204" pitchFamily="34"/>
              </a:rPr>
              <a:t>SoSe</a:t>
            </a:r>
            <a:r>
              <a:rPr lang="de-DE" altLang="de-DE" sz="1800" dirty="0">
                <a:latin typeface="Noto Sans Med" panose="020B0602040504020204" pitchFamily="34"/>
                <a:ea typeface="Noto Sans Med" panose="020B0602040504020204" pitchFamily="34"/>
                <a:cs typeface="Noto Sans Med" panose="020B0602040504020204" pitchFamily="34"/>
              </a:rPr>
              <a:t> 2022 wird die Prüfung voraussichtlich eine Klausur sein. Über die genauen Anforderungen der Klausur werden Sie von den Lehrenden informiert.</a:t>
            </a:r>
          </a:p>
        </p:txBody>
      </p:sp>
      <p:sp>
        <p:nvSpPr>
          <p:cNvPr id="12" name="Rechteck 11">
            <a:extLst>
              <a:ext uri="{FF2B5EF4-FFF2-40B4-BE49-F238E27FC236}">
                <a16:creationId xmlns:a16="http://schemas.microsoft.com/office/drawing/2014/main" id="{4DF71DEB-06CB-4843-AEDA-1A81A7E1CCAF}"/>
              </a:ext>
            </a:extLst>
          </p:cNvPr>
          <p:cNvSpPr/>
          <p:nvPr/>
        </p:nvSpPr>
        <p:spPr>
          <a:xfrm>
            <a:off x="442946" y="1370965"/>
            <a:ext cx="2040821" cy="1770003"/>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710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Gerade Verbindung 8"/>
          <p:cNvCxnSpPr/>
          <p:nvPr/>
        </p:nvCxnSpPr>
        <p:spPr>
          <a:xfrm>
            <a:off x="548687" y="413956"/>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Tabelle 10"/>
          <p:cNvGraphicFramePr>
            <a:graphicFrameLocks noGrp="1"/>
          </p:cNvGraphicFramePr>
          <p:nvPr>
            <p:extLst>
              <p:ext uri="{D42A27DB-BD31-4B8C-83A1-F6EECF244321}">
                <p14:modId xmlns:p14="http://schemas.microsoft.com/office/powerpoint/2010/main" val="2832490736"/>
              </p:ext>
            </p:extLst>
          </p:nvPr>
        </p:nvGraphicFramePr>
        <p:xfrm>
          <a:off x="482258" y="503772"/>
          <a:ext cx="8332634" cy="6309604"/>
        </p:xfrm>
        <a:graphic>
          <a:graphicData uri="http://schemas.openxmlformats.org/drawingml/2006/table">
            <a:tbl>
              <a:tblPr firstRow="1" bandRow="1">
                <a:tableStyleId>{5C22544A-7EE6-4342-B048-85BDC9FD1C3A}</a:tableStyleId>
              </a:tblPr>
              <a:tblGrid>
                <a:gridCol w="743418">
                  <a:extLst>
                    <a:ext uri="{9D8B030D-6E8A-4147-A177-3AD203B41FA5}">
                      <a16:colId xmlns:a16="http://schemas.microsoft.com/office/drawing/2014/main" val="20000"/>
                    </a:ext>
                  </a:extLst>
                </a:gridCol>
                <a:gridCol w="1875986">
                  <a:extLst>
                    <a:ext uri="{9D8B030D-6E8A-4147-A177-3AD203B41FA5}">
                      <a16:colId xmlns:a16="http://schemas.microsoft.com/office/drawing/2014/main" val="20001"/>
                    </a:ext>
                  </a:extLst>
                </a:gridCol>
                <a:gridCol w="1824799">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1872207">
                  <a:extLst>
                    <a:ext uri="{9D8B030D-6E8A-4147-A177-3AD203B41FA5}">
                      <a16:colId xmlns:a16="http://schemas.microsoft.com/office/drawing/2014/main" val="20004"/>
                    </a:ext>
                  </a:extLst>
                </a:gridCol>
              </a:tblGrid>
              <a:tr h="300402">
                <a:tc>
                  <a:txBody>
                    <a:bodyPr/>
                    <a:lstStyle/>
                    <a:p>
                      <a:endParaRPr lang="de-DE" sz="11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400" dirty="0">
                          <a:latin typeface="Noto Sans Med" panose="020B0602040504020204" pitchFamily="34"/>
                          <a:ea typeface="Noto Sans Med" panose="020B0602040504020204" pitchFamily="34"/>
                          <a:cs typeface="Noto Sans Med" panose="020B0602040504020204" pitchFamily="34"/>
                        </a:rPr>
                        <a:t>Montag</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400" dirty="0">
                          <a:latin typeface="Noto Sans Med" panose="020B0602040504020204" pitchFamily="34"/>
                          <a:ea typeface="Noto Sans Med" panose="020B0602040504020204" pitchFamily="34"/>
                          <a:cs typeface="Noto Sans Med" panose="020B0602040504020204" pitchFamily="34"/>
                        </a:rPr>
                        <a:t>Dienstag</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400" dirty="0">
                          <a:latin typeface="Noto Sans Med" panose="020B0602040504020204" pitchFamily="34"/>
                          <a:ea typeface="Noto Sans Med" panose="020B0602040504020204" pitchFamily="34"/>
                          <a:cs typeface="Noto Sans Med" panose="020B0602040504020204" pitchFamily="34"/>
                        </a:rPr>
                        <a:t>Mittwoch</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400" dirty="0">
                          <a:latin typeface="Noto Sans Med" panose="020B0602040504020204" pitchFamily="34"/>
                          <a:ea typeface="Noto Sans Med" panose="020B0602040504020204" pitchFamily="34"/>
                          <a:cs typeface="Noto Sans Med" panose="020B0602040504020204" pitchFamily="34"/>
                        </a:rPr>
                        <a:t>Donnerstag</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738412">
                <a:tc rowSpan="2">
                  <a:txBody>
                    <a:bodyPr/>
                    <a:lstStyle/>
                    <a:p>
                      <a:r>
                        <a:rPr lang="de-DE" sz="1200" dirty="0">
                          <a:latin typeface="Noto Sans Med" panose="020B0602040504020204" pitchFamily="34"/>
                          <a:ea typeface="Noto Sans Med" panose="020B0602040504020204" pitchFamily="34"/>
                          <a:cs typeface="Noto Sans Med" panose="020B0602040504020204" pitchFamily="34"/>
                        </a:rPr>
                        <a:t>10-12</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de-DE" sz="11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latin typeface="Noto Sans Med" panose="020B0602040504020204" pitchFamily="34"/>
                          <a:ea typeface="Noto Sans Med" panose="020B0602040504020204" pitchFamily="34"/>
                          <a:cs typeface="Noto Sans Med" panose="020B0602040504020204" pitchFamily="34"/>
                        </a:rPr>
                        <a:t>Modul 3: </a:t>
                      </a:r>
                      <a:br>
                        <a:rPr lang="de-DE" sz="1100" b="1" kern="1200" dirty="0">
                          <a:solidFill>
                            <a:schemeClr val="dk1"/>
                          </a:solidFill>
                          <a:latin typeface="Noto Sans Med" panose="020B0602040504020204" pitchFamily="34"/>
                          <a:ea typeface="Noto Sans Med" panose="020B0602040504020204" pitchFamily="34"/>
                          <a:cs typeface="Noto Sans Med" panose="020B0602040504020204" pitchFamily="34"/>
                        </a:rPr>
                      </a:b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latin typeface="Noto Sans Med" panose="020B0602040504020204" pitchFamily="34"/>
                          <a:ea typeface="Noto Sans Med" panose="020B0602040504020204" pitchFamily="34"/>
                          <a:cs typeface="Noto Sans Med" panose="020B0602040504020204" pitchFamily="34"/>
                        </a:rPr>
                        <a:t>Modul 3:</a:t>
                      </a: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 </a:t>
                      </a:r>
                      <a:b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b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a:txBody>
                    <a:bodyPr/>
                    <a:lstStyle/>
                    <a:p>
                      <a:pPr algn="ctr"/>
                      <a:r>
                        <a:rPr lang="de-DE" sz="1100" b="1" dirty="0">
                          <a:latin typeface="Noto Sans Med" panose="020B0602040504020204" pitchFamily="34"/>
                          <a:ea typeface="Noto Sans Med" panose="020B0602040504020204" pitchFamily="34"/>
                          <a:cs typeface="Noto Sans Med" panose="020B0602040504020204" pitchFamily="34"/>
                        </a:rPr>
                        <a:t>Modul 3:</a:t>
                      </a:r>
                      <a:br>
                        <a:rPr lang="de-DE" sz="1100" dirty="0">
                          <a:latin typeface="Noto Sans Med" panose="020B0602040504020204" pitchFamily="34"/>
                          <a:ea typeface="Noto Sans Med" panose="020B0602040504020204" pitchFamily="34"/>
                          <a:cs typeface="Noto Sans Med" panose="020B0602040504020204" pitchFamily="34"/>
                        </a:rPr>
                      </a:br>
                      <a:r>
                        <a:rPr lang="de-DE" sz="1100" dirty="0">
                          <a:latin typeface="Noto Sans Med" panose="020B0602040504020204" pitchFamily="34"/>
                          <a:ea typeface="Noto Sans Med" panose="020B0602040504020204" pitchFamily="34"/>
                          <a:cs typeface="Noto Sans Med" panose="020B0602040504020204" pitchFamily="34"/>
                        </a:rPr>
                        <a:t>VL: Theorien pädagogischen Handelns</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989204">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baseline="0" dirty="0">
                          <a:latin typeface="Noto Sans Med" panose="020B0602040504020204" pitchFamily="34"/>
                          <a:ea typeface="Noto Sans Med" panose="020B0602040504020204" pitchFamily="34"/>
                          <a:cs typeface="Noto Sans Med" panose="020B0602040504020204" pitchFamily="34"/>
                        </a:rPr>
                        <a:t>Modul 3: </a:t>
                      </a:r>
                      <a:br>
                        <a:rPr lang="de-DE" sz="1100" baseline="0" dirty="0">
                          <a:latin typeface="Noto Sans Med" panose="020B0602040504020204" pitchFamily="34"/>
                          <a:ea typeface="Noto Sans Med" panose="020B0602040504020204" pitchFamily="34"/>
                          <a:cs typeface="Noto Sans Med" panose="020B0602040504020204" pitchFamily="34"/>
                        </a:rPr>
                      </a:br>
                      <a:r>
                        <a:rPr lang="de-DE" sz="1100" baseline="0" dirty="0">
                          <a:latin typeface="Noto Sans Med" panose="020B0602040504020204" pitchFamily="34"/>
                          <a:ea typeface="Noto Sans Med" panose="020B0602040504020204" pitchFamily="34"/>
                          <a:cs typeface="Noto Sans Med" panose="020B0602040504020204" pitchFamily="34"/>
                        </a:rPr>
                        <a:t>Anthropologische Voraussetzungen von Erziehung &amp; Bildung</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rPr>
                        <a:t>Modul 3:</a:t>
                      </a:r>
                      <a:endParaRPr kumimoji="0" lang="de-DE" sz="1100" b="0"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rPr>
                        <a:t>Anthropologische Voraussetzungen von Erziehung &amp; Bildung</a:t>
                      </a:r>
                      <a:endParaRPr lang="de-DE" dirty="0"/>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rPr>
                        <a:t>Modul 3:</a:t>
                      </a:r>
                      <a:endParaRPr kumimoji="0" lang="de-DE" sz="1100" b="0"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rPr>
                        <a:t>Anthropologische Voraussetzungen von Erziehung &amp; Bildung</a:t>
                      </a:r>
                      <a:endParaRPr lang="de-DE" sz="1100" dirty="0"/>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extLst>
                  <a:ext uri="{0D108BD9-81ED-4DB2-BD59-A6C34878D82A}">
                    <a16:rowId xmlns:a16="http://schemas.microsoft.com/office/drawing/2014/main" val="1932536580"/>
                  </a:ext>
                </a:extLst>
              </a:tr>
              <a:tr h="600958">
                <a:tc rowSpan="2">
                  <a:txBody>
                    <a:bodyPr/>
                    <a:lstStyle/>
                    <a:p>
                      <a:r>
                        <a:rPr lang="de-DE" sz="1200" dirty="0">
                          <a:latin typeface="Noto Sans Med" panose="020B0602040504020204" pitchFamily="34"/>
                          <a:ea typeface="Noto Sans Med" panose="020B0602040504020204" pitchFamily="34"/>
                          <a:cs typeface="Noto Sans Med" panose="020B0602040504020204" pitchFamily="34"/>
                        </a:rPr>
                        <a:t>12-14</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latin typeface="Noto Sans Med" panose="020B0602040504020204" pitchFamily="34"/>
                          <a:ea typeface="Noto Sans Med" panose="020B0602040504020204" pitchFamily="34"/>
                          <a:cs typeface="Noto Sans Med" panose="020B0602040504020204" pitchFamily="34"/>
                        </a:rPr>
                        <a:t>Modul 3:</a:t>
                      </a: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 </a:t>
                      </a:r>
                      <a:b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b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dirty="0">
                          <a:latin typeface="Noto Sans Med" panose="020B0602040504020204" pitchFamily="34"/>
                          <a:ea typeface="Noto Sans Med" panose="020B0602040504020204" pitchFamily="34"/>
                          <a:cs typeface="Noto Sans Med" panose="020B0602040504020204" pitchFamily="34"/>
                        </a:rPr>
                        <a:t>Modul 4: </a:t>
                      </a:r>
                      <a:br>
                        <a:rPr lang="de-DE" sz="1100" b="1" dirty="0">
                          <a:latin typeface="Noto Sans Med" panose="020B0602040504020204" pitchFamily="34"/>
                          <a:ea typeface="Noto Sans Med" panose="020B0602040504020204" pitchFamily="34"/>
                          <a:cs typeface="Noto Sans Med" panose="020B0602040504020204" pitchFamily="34"/>
                        </a:rPr>
                      </a:br>
                      <a:r>
                        <a:rPr lang="de-DE" sz="1100" b="0" dirty="0">
                          <a:latin typeface="Noto Sans Med" panose="020B0602040504020204" pitchFamily="34"/>
                          <a:ea typeface="Noto Sans Med" panose="020B0602040504020204" pitchFamily="34"/>
                          <a:cs typeface="Noto Sans Med" panose="020B0602040504020204" pitchFamily="34"/>
                        </a:rPr>
                        <a:t>VL: </a:t>
                      </a:r>
                      <a:r>
                        <a:rPr lang="de-DE" sz="1100" dirty="0">
                          <a:latin typeface="Noto Sans Med" panose="020B0602040504020204" pitchFamily="34"/>
                          <a:ea typeface="Noto Sans Med" panose="020B0602040504020204" pitchFamily="34"/>
                          <a:cs typeface="Noto Sans Med" panose="020B0602040504020204" pitchFamily="34"/>
                        </a:rPr>
                        <a:t>Studienrichtung LLLMB</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latin typeface="Noto Sans Med" panose="020B0602040504020204" pitchFamily="34"/>
                          <a:ea typeface="Noto Sans Med" panose="020B0602040504020204" pitchFamily="34"/>
                          <a:cs typeface="Noto Sans Med" panose="020B0602040504020204" pitchFamily="34"/>
                        </a:rPr>
                        <a:t>Modul 3:</a:t>
                      </a: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 </a:t>
                      </a:r>
                      <a:b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b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8412">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baseline="0" dirty="0">
                          <a:latin typeface="Noto Sans Med" panose="020B0602040504020204" pitchFamily="34"/>
                          <a:ea typeface="Noto Sans Med" panose="020B0602040504020204" pitchFamily="34"/>
                          <a:cs typeface="Noto Sans Med" panose="020B0602040504020204" pitchFamily="34"/>
                        </a:rPr>
                        <a:t>Modul 3:</a:t>
                      </a:r>
                      <a:r>
                        <a:rPr lang="de-DE" sz="1100" baseline="0" dirty="0">
                          <a:latin typeface="Noto Sans Med" panose="020B0602040504020204" pitchFamily="34"/>
                          <a:ea typeface="Noto Sans Med" panose="020B0602040504020204" pitchFamily="34"/>
                          <a:cs typeface="Noto Sans Med" panose="020B0602040504020204" pitchFamily="34"/>
                        </a:rPr>
                        <a:t> Anthropologische Voraussetzungen von Erziehung &amp; Bildung</a:t>
                      </a:r>
                      <a:endPar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vMerge="1">
                  <a:txBody>
                    <a:bodyPr/>
                    <a:lstStyle/>
                    <a:p>
                      <a:endParaRPr lang="de-DE"/>
                    </a:p>
                  </a:txBody>
                  <a:tcPr/>
                </a:tc>
                <a:tc vMerge="1">
                  <a:txBody>
                    <a:bodyPr/>
                    <a:lstStyle/>
                    <a:p>
                      <a:endParaRPr lang="de-DE"/>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baseline="0" dirty="0">
                          <a:latin typeface="Noto Sans Med" panose="020B0602040504020204" pitchFamily="34"/>
                          <a:ea typeface="Noto Sans Med" panose="020B0602040504020204" pitchFamily="34"/>
                          <a:cs typeface="Noto Sans Med" panose="020B0602040504020204" pitchFamily="34"/>
                        </a:rPr>
                        <a:t>Modul 3:</a:t>
                      </a:r>
                      <a:r>
                        <a:rPr lang="de-DE" sz="1100" baseline="0" dirty="0">
                          <a:latin typeface="Noto Sans Med" panose="020B0602040504020204" pitchFamily="34"/>
                          <a:ea typeface="Noto Sans Med" panose="020B0602040504020204" pitchFamily="34"/>
                          <a:cs typeface="Noto Sans Med" panose="020B0602040504020204" pitchFamily="34"/>
                        </a:rPr>
                        <a:t> Anthropologische Voraussetzungen von Erziehung &amp; Bildung</a:t>
                      </a:r>
                      <a:endParaRPr kumimoji="0" lang="de-DE" sz="1100" b="0"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extLst>
                  <a:ext uri="{0D108BD9-81ED-4DB2-BD59-A6C34878D82A}">
                    <a16:rowId xmlns:a16="http://schemas.microsoft.com/office/drawing/2014/main" val="2804558410"/>
                  </a:ext>
                </a:extLst>
              </a:tr>
              <a:tr h="575953">
                <a:tc rowSpan="2">
                  <a:txBody>
                    <a:bodyPr/>
                    <a:lstStyle/>
                    <a:p>
                      <a:r>
                        <a:rPr lang="de-DE" sz="1200" dirty="0">
                          <a:latin typeface="Noto Sans Med" panose="020B0602040504020204" pitchFamily="34"/>
                          <a:ea typeface="Noto Sans Med" panose="020B0602040504020204" pitchFamily="34"/>
                          <a:cs typeface="Noto Sans Med" panose="020B0602040504020204" pitchFamily="34"/>
                        </a:rPr>
                        <a:t>14-16</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latin typeface="Noto Sans Med" panose="020B0602040504020204" pitchFamily="34"/>
                          <a:ea typeface="Noto Sans Med" panose="020B0602040504020204" pitchFamily="34"/>
                          <a:cs typeface="Noto Sans Med" panose="020B0602040504020204" pitchFamily="34"/>
                        </a:rPr>
                        <a:t>Modul 3: </a:t>
                      </a:r>
                      <a:b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b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dirty="0">
                          <a:latin typeface="Noto Sans Med" panose="020B0602040504020204" pitchFamily="34"/>
                          <a:ea typeface="Noto Sans Med" panose="020B0602040504020204" pitchFamily="34"/>
                          <a:cs typeface="Noto Sans Med" panose="020B0602040504020204" pitchFamily="34"/>
                        </a:rPr>
                        <a:t>Modul 4: </a:t>
                      </a:r>
                      <a:br>
                        <a:rPr lang="de-DE" sz="1100" b="1" dirty="0">
                          <a:latin typeface="Noto Sans Med" panose="020B0602040504020204" pitchFamily="34"/>
                          <a:ea typeface="Noto Sans Med" panose="020B0602040504020204" pitchFamily="34"/>
                          <a:cs typeface="Noto Sans Med" panose="020B0602040504020204" pitchFamily="34"/>
                        </a:rPr>
                      </a:br>
                      <a:r>
                        <a:rPr lang="de-DE" sz="1100" b="0" dirty="0">
                          <a:latin typeface="Noto Sans Med" panose="020B0602040504020204" pitchFamily="34"/>
                          <a:ea typeface="Noto Sans Med" panose="020B0602040504020204" pitchFamily="34"/>
                          <a:cs typeface="Noto Sans Med" panose="020B0602040504020204" pitchFamily="34"/>
                        </a:rPr>
                        <a:t>VL: </a:t>
                      </a:r>
                      <a:r>
                        <a:rPr lang="de-DE" sz="1100" dirty="0">
                          <a:latin typeface="Noto Sans Med" panose="020B0602040504020204" pitchFamily="34"/>
                          <a:ea typeface="Noto Sans Med" panose="020B0602040504020204" pitchFamily="34"/>
                          <a:cs typeface="Noto Sans Med" panose="020B0602040504020204" pitchFamily="34"/>
                        </a:rPr>
                        <a:t>Heterogenität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tx1"/>
                          </a:solidFill>
                          <a:latin typeface="Noto Sans Med" panose="020B0602040504020204" pitchFamily="34"/>
                          <a:ea typeface="Noto Sans Med" panose="020B0602040504020204" pitchFamily="34"/>
                          <a:cs typeface="Noto Sans Med" panose="020B0602040504020204" pitchFamily="34"/>
                        </a:rPr>
                        <a:t>Modul 3:</a:t>
                      </a:r>
                      <a:b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b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extLst>
                  <a:ext uri="{0D108BD9-81ED-4DB2-BD59-A6C34878D82A}">
                    <a16:rowId xmlns:a16="http://schemas.microsoft.com/office/drawing/2014/main" val="10006"/>
                  </a:ext>
                </a:extLst>
              </a:tr>
              <a:tr h="738412">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baseline="0" dirty="0">
                          <a:latin typeface="Noto Sans Med" panose="020B0602040504020204" pitchFamily="34"/>
                          <a:ea typeface="Noto Sans Med" panose="020B0602040504020204" pitchFamily="34"/>
                          <a:cs typeface="Noto Sans Med" panose="020B0602040504020204" pitchFamily="34"/>
                        </a:rPr>
                        <a:t>Modul 3:</a:t>
                      </a:r>
                      <a:r>
                        <a:rPr lang="de-DE" sz="1100" baseline="0" dirty="0">
                          <a:latin typeface="Noto Sans Med" panose="020B0602040504020204" pitchFamily="34"/>
                          <a:ea typeface="Noto Sans Med" panose="020B0602040504020204" pitchFamily="34"/>
                          <a:cs typeface="Noto Sans Med" panose="020B0602040504020204" pitchFamily="34"/>
                        </a:rPr>
                        <a:t> Anthropologische Voraussetzungen von Erziehung &amp; Bildung</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488206048"/>
                  </a:ext>
                </a:extLst>
              </a:tr>
              <a:tr h="772522">
                <a:tc rowSpan="2">
                  <a:txBody>
                    <a:bodyPr/>
                    <a:lstStyle/>
                    <a:p>
                      <a:r>
                        <a:rPr lang="de-DE" sz="1200" dirty="0">
                          <a:latin typeface="Noto Sans Med" panose="020B0602040504020204" pitchFamily="34"/>
                          <a:ea typeface="Noto Sans Med" panose="020B0602040504020204" pitchFamily="34"/>
                          <a:cs typeface="Noto Sans Med" panose="020B0602040504020204" pitchFamily="34"/>
                        </a:rPr>
                        <a:t>16-18</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baseline="0" dirty="0">
                          <a:latin typeface="Noto Sans Med" panose="020B0602040504020204" pitchFamily="34"/>
                          <a:ea typeface="Noto Sans Med" panose="020B0602040504020204" pitchFamily="34"/>
                          <a:cs typeface="Noto Sans Med" panose="020B0602040504020204" pitchFamily="34"/>
                        </a:rPr>
                        <a:t>Modul 3:</a:t>
                      </a:r>
                      <a:br>
                        <a:rPr lang="de-DE" sz="1100" baseline="0" dirty="0">
                          <a:latin typeface="Noto Sans Med" panose="020B0602040504020204" pitchFamily="34"/>
                          <a:ea typeface="Noto Sans Med" panose="020B0602040504020204" pitchFamily="34"/>
                          <a:cs typeface="Noto Sans Med" panose="020B0602040504020204" pitchFamily="34"/>
                        </a:rPr>
                      </a:br>
                      <a:r>
                        <a:rPr lang="de-DE" sz="1100" baseline="0" dirty="0">
                          <a:latin typeface="Noto Sans Med" panose="020B0602040504020204" pitchFamily="34"/>
                          <a:ea typeface="Noto Sans Med" panose="020B0602040504020204" pitchFamily="34"/>
                          <a:cs typeface="Noto Sans Med" panose="020B0602040504020204" pitchFamily="34"/>
                        </a:rPr>
                        <a:t>Anthropologische Voraussetzungen von Erziehung &amp; Bildung</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de-DE" sz="1100" b="1" dirty="0">
                          <a:latin typeface="Noto Sans Med" panose="020B0602040504020204" pitchFamily="34"/>
                          <a:ea typeface="Noto Sans Med" panose="020B0602040504020204" pitchFamily="34"/>
                          <a:cs typeface="Noto Sans Med" panose="020B0602040504020204" pitchFamily="34"/>
                        </a:rPr>
                        <a:t>Modul 4:</a:t>
                      </a:r>
                      <a:br>
                        <a:rPr lang="de-DE" sz="1100" dirty="0">
                          <a:latin typeface="Noto Sans Med" panose="020B0602040504020204" pitchFamily="34"/>
                          <a:ea typeface="Noto Sans Med" panose="020B0602040504020204" pitchFamily="34"/>
                          <a:cs typeface="Noto Sans Med" panose="020B0602040504020204" pitchFamily="34"/>
                        </a:rPr>
                      </a:br>
                      <a:r>
                        <a:rPr lang="de-DE" sz="1100" dirty="0">
                          <a:latin typeface="Noto Sans Med" panose="020B0602040504020204" pitchFamily="34"/>
                          <a:ea typeface="Noto Sans Med" panose="020B0602040504020204" pitchFamily="34"/>
                          <a:cs typeface="Noto Sans Med" panose="020B0602040504020204" pitchFamily="34"/>
                        </a:rPr>
                        <a:t>VL: Einführung</a:t>
                      </a:r>
                      <a:r>
                        <a:rPr lang="de-DE" sz="1100" baseline="0" dirty="0">
                          <a:latin typeface="Noto Sans Med" panose="020B0602040504020204" pitchFamily="34"/>
                          <a:ea typeface="Noto Sans Med" panose="020B0602040504020204" pitchFamily="34"/>
                          <a:cs typeface="Noto Sans Med" panose="020B0602040504020204" pitchFamily="34"/>
                        </a:rPr>
                        <a:t> in die empirische Forschung</a:t>
                      </a:r>
                      <a:endParaRPr lang="de-DE" sz="11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738412">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baseline="0" dirty="0">
                          <a:latin typeface="Noto Sans Med" panose="020B0602040504020204" pitchFamily="34"/>
                          <a:ea typeface="Noto Sans Med" panose="020B0602040504020204" pitchFamily="34"/>
                          <a:cs typeface="Noto Sans Med" panose="020B0602040504020204" pitchFamily="34"/>
                        </a:rPr>
                        <a:t>Modul 3:</a:t>
                      </a:r>
                      <a:r>
                        <a:rPr lang="de-DE" sz="1100" baseline="0" dirty="0">
                          <a:latin typeface="Noto Sans Med" panose="020B0602040504020204" pitchFamily="34"/>
                          <a:ea typeface="Noto Sans Med" panose="020B0602040504020204" pitchFamily="34"/>
                          <a:cs typeface="Noto Sans Med" panose="020B0602040504020204" pitchFamily="34"/>
                        </a:rPr>
                        <a:t> Anthropologische Voraussetzungen von Erziehung &amp; Bildung</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4184613558"/>
                  </a:ext>
                </a:extLst>
              </a:tr>
            </a:tbl>
          </a:graphicData>
        </a:graphic>
      </p:graphicFrame>
      <p:sp>
        <p:nvSpPr>
          <p:cNvPr id="6" name="Textfeld 5">
            <a:extLst>
              <a:ext uri="{FF2B5EF4-FFF2-40B4-BE49-F238E27FC236}">
                <a16:creationId xmlns:a16="http://schemas.microsoft.com/office/drawing/2014/main" id="{356D03F6-EDDA-4BEE-9854-4E76A376AA6F}"/>
              </a:ext>
            </a:extLst>
          </p:cNvPr>
          <p:cNvSpPr txBox="1"/>
          <p:nvPr/>
        </p:nvSpPr>
        <p:spPr>
          <a:xfrm>
            <a:off x="395078" y="44624"/>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8" name="Textfeld 7">
            <a:extLst>
              <a:ext uri="{FF2B5EF4-FFF2-40B4-BE49-F238E27FC236}">
                <a16:creationId xmlns:a16="http://schemas.microsoft.com/office/drawing/2014/main" id="{0D630D4B-E7E1-42E4-A696-48449444F8A8}"/>
              </a:ext>
            </a:extLst>
          </p:cNvPr>
          <p:cNvSpPr txBox="1"/>
          <p:nvPr/>
        </p:nvSpPr>
        <p:spPr>
          <a:xfrm>
            <a:off x="3563888" y="44793"/>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Studienangebot Kernfach 1. Semester</a:t>
            </a:r>
          </a:p>
        </p:txBody>
      </p:sp>
    </p:spTree>
    <p:extLst>
      <p:ext uri="{BB962C8B-B14F-4D97-AF65-F5344CB8AC3E}">
        <p14:creationId xmlns:p14="http://schemas.microsoft.com/office/powerpoint/2010/main" val="1327571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elle 5"/>
          <p:cNvGraphicFramePr>
            <a:graphicFrameLocks noGrp="1"/>
          </p:cNvGraphicFramePr>
          <p:nvPr>
            <p:extLst>
              <p:ext uri="{D42A27DB-BD31-4B8C-83A1-F6EECF244321}">
                <p14:modId xmlns:p14="http://schemas.microsoft.com/office/powerpoint/2010/main" val="1246559036"/>
              </p:ext>
            </p:extLst>
          </p:nvPr>
        </p:nvGraphicFramePr>
        <p:xfrm>
          <a:off x="395306" y="856740"/>
          <a:ext cx="8353387" cy="4688362"/>
        </p:xfrm>
        <a:graphic>
          <a:graphicData uri="http://schemas.openxmlformats.org/drawingml/2006/table">
            <a:tbl>
              <a:tblPr firstRow="1" bandRow="1">
                <a:tableStyleId>{5C22544A-7EE6-4342-B048-85BDC9FD1C3A}</a:tableStyleId>
              </a:tblPr>
              <a:tblGrid>
                <a:gridCol w="800303">
                  <a:extLst>
                    <a:ext uri="{9D8B030D-6E8A-4147-A177-3AD203B41FA5}">
                      <a16:colId xmlns:a16="http://schemas.microsoft.com/office/drawing/2014/main" val="20000"/>
                    </a:ext>
                  </a:extLst>
                </a:gridCol>
                <a:gridCol w="1864223">
                  <a:extLst>
                    <a:ext uri="{9D8B030D-6E8A-4147-A177-3AD203B41FA5}">
                      <a16:colId xmlns:a16="http://schemas.microsoft.com/office/drawing/2014/main" val="20001"/>
                    </a:ext>
                  </a:extLst>
                </a:gridCol>
                <a:gridCol w="1956749">
                  <a:extLst>
                    <a:ext uri="{9D8B030D-6E8A-4147-A177-3AD203B41FA5}">
                      <a16:colId xmlns:a16="http://schemas.microsoft.com/office/drawing/2014/main" val="20002"/>
                    </a:ext>
                  </a:extLst>
                </a:gridCol>
                <a:gridCol w="1777196">
                  <a:extLst>
                    <a:ext uri="{9D8B030D-6E8A-4147-A177-3AD203B41FA5}">
                      <a16:colId xmlns:a16="http://schemas.microsoft.com/office/drawing/2014/main" val="20003"/>
                    </a:ext>
                  </a:extLst>
                </a:gridCol>
                <a:gridCol w="1954916">
                  <a:extLst>
                    <a:ext uri="{9D8B030D-6E8A-4147-A177-3AD203B41FA5}">
                      <a16:colId xmlns:a16="http://schemas.microsoft.com/office/drawing/2014/main" val="20004"/>
                    </a:ext>
                  </a:extLst>
                </a:gridCol>
              </a:tblGrid>
              <a:tr h="336034">
                <a:tc>
                  <a:txBody>
                    <a:bodyPr/>
                    <a:lstStyle/>
                    <a:p>
                      <a:endParaRPr lang="de-DE" sz="12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500" dirty="0">
                          <a:latin typeface="Noto Sans Med" panose="020B0602040504020204" pitchFamily="34"/>
                          <a:ea typeface="Noto Sans Med" panose="020B0602040504020204" pitchFamily="34"/>
                          <a:cs typeface="Noto Sans Med" panose="020B0602040504020204" pitchFamily="34"/>
                        </a:rPr>
                        <a:t>Montag</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500" dirty="0">
                          <a:latin typeface="Noto Sans Med" panose="020B0602040504020204" pitchFamily="34"/>
                          <a:ea typeface="Noto Sans Med" panose="020B0602040504020204" pitchFamily="34"/>
                          <a:cs typeface="Noto Sans Med" panose="020B0602040504020204" pitchFamily="34"/>
                        </a:rPr>
                        <a:t>Dienstag</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500" dirty="0">
                          <a:latin typeface="Noto Sans Med" panose="020B0602040504020204" pitchFamily="34"/>
                          <a:ea typeface="Noto Sans Med" panose="020B0602040504020204" pitchFamily="34"/>
                          <a:cs typeface="Noto Sans Med" panose="020B0602040504020204" pitchFamily="34"/>
                        </a:rPr>
                        <a:t>Mittwoch</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500" dirty="0">
                          <a:latin typeface="Noto Sans Med" panose="020B0602040504020204" pitchFamily="34"/>
                          <a:ea typeface="Noto Sans Med" panose="020B0602040504020204" pitchFamily="34"/>
                          <a:cs typeface="Noto Sans Med" panose="020B0602040504020204" pitchFamily="34"/>
                        </a:rPr>
                        <a:t>Donnerstag</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426533">
                <a:tc rowSpan="2">
                  <a:txBody>
                    <a:bodyPr/>
                    <a:lstStyle/>
                    <a:p>
                      <a:r>
                        <a:rPr lang="de-DE" sz="1300" dirty="0">
                          <a:latin typeface="Noto Sans Med" panose="020B0602040504020204" pitchFamily="34"/>
                          <a:ea typeface="Noto Sans Med" panose="020B0602040504020204" pitchFamily="34"/>
                          <a:cs typeface="Noto Sans Med" panose="020B0602040504020204" pitchFamily="34"/>
                        </a:rPr>
                        <a:t>10-12</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de-DE" sz="12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baseline="0" dirty="0">
                          <a:latin typeface="Noto Sans Med" panose="020B0602040504020204" pitchFamily="34"/>
                          <a:ea typeface="Noto Sans Med" panose="020B0602040504020204" pitchFamily="34"/>
                          <a:cs typeface="Noto Sans Med" panose="020B0602040504020204" pitchFamily="34"/>
                        </a:rPr>
                        <a:t>Modul 3</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672111">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latin typeface="Noto Sans Med" panose="020B0602040504020204" pitchFamily="34"/>
                          <a:ea typeface="Noto Sans Med" panose="020B0602040504020204" pitchFamily="34"/>
                          <a:cs typeface="Noto Sans Med" panose="020B0602040504020204" pitchFamily="34"/>
                        </a:rPr>
                        <a:t>VL: Theorien pädagogischen Handelns</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86066359"/>
                  </a:ext>
                </a:extLst>
              </a:tr>
              <a:tr h="414564">
                <a:tc rowSpan="2">
                  <a:txBody>
                    <a:bodyPr/>
                    <a:lstStyle/>
                    <a:p>
                      <a:r>
                        <a:rPr lang="de-DE" sz="1300" dirty="0">
                          <a:latin typeface="Noto Sans Med" panose="020B0602040504020204" pitchFamily="34"/>
                          <a:ea typeface="Noto Sans Med" panose="020B0602040504020204" pitchFamily="34"/>
                          <a:cs typeface="Noto Sans Med" panose="020B0602040504020204" pitchFamily="34"/>
                        </a:rPr>
                        <a:t>12-14</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baseline="0" dirty="0">
                          <a:latin typeface="Noto Sans Med" panose="020B0602040504020204" pitchFamily="34"/>
                          <a:ea typeface="Noto Sans Med" panose="020B0602040504020204" pitchFamily="34"/>
                          <a:cs typeface="Noto Sans Med" panose="020B0602040504020204" pitchFamily="34"/>
                        </a:rPr>
                        <a:t>Modul 3</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a:latin typeface="Noto Sans Med" panose="020B0602040504020204" pitchFamily="34"/>
                          <a:ea typeface="Noto Sans Med" panose="020B0602040504020204" pitchFamily="34"/>
                          <a:cs typeface="Noto Sans Med" panose="020B0602040504020204" pitchFamily="34"/>
                        </a:rPr>
                        <a:t>Modul 4</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aseline="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54730">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a:txBody>
                    <a:bodyPr/>
                    <a:lstStyle/>
                    <a:p>
                      <a:pPr algn="ctr"/>
                      <a:r>
                        <a:rPr lang="de-DE" sz="1200" dirty="0">
                          <a:latin typeface="Noto Sans Med" panose="020B0602040504020204" pitchFamily="34"/>
                          <a:ea typeface="Noto Sans Med" panose="020B0602040504020204" pitchFamily="34"/>
                          <a:cs typeface="Noto Sans Med" panose="020B0602040504020204" pitchFamily="34"/>
                        </a:rPr>
                        <a:t>VL: Studienrichtung LLLMB</a:t>
                      </a:r>
                      <a:endParaRPr lang="de-DE"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37174052"/>
                  </a:ext>
                </a:extLst>
              </a:tr>
              <a:tr h="540162">
                <a:tc rowSpan="2">
                  <a:txBody>
                    <a:bodyPr/>
                    <a:lstStyle/>
                    <a:p>
                      <a:r>
                        <a:rPr lang="de-DE" sz="1300" dirty="0">
                          <a:latin typeface="Noto Sans Med" panose="020B0602040504020204" pitchFamily="34"/>
                          <a:ea typeface="Noto Sans Med" panose="020B0602040504020204" pitchFamily="34"/>
                          <a:cs typeface="Noto Sans Med" panose="020B0602040504020204" pitchFamily="34"/>
                        </a:rPr>
                        <a:t>14-16</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baseline="0" dirty="0">
                          <a:latin typeface="Noto Sans Med" panose="020B0602040504020204" pitchFamily="34"/>
                          <a:ea typeface="Noto Sans Med" panose="020B0602040504020204" pitchFamily="34"/>
                          <a:cs typeface="Noto Sans Med" panose="020B0602040504020204" pitchFamily="34"/>
                        </a:rPr>
                        <a:t>Modul 3</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a:latin typeface="Noto Sans Med" panose="020B0602040504020204" pitchFamily="34"/>
                          <a:ea typeface="Noto Sans Med" panose="020B0602040504020204" pitchFamily="34"/>
                          <a:cs typeface="Noto Sans Med" panose="020B0602040504020204" pitchFamily="34"/>
                        </a:rPr>
                        <a:t>Modul 4</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baseline="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0162">
                <a:tc vMerge="1">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aseline="0" dirty="0">
                          <a:latin typeface="Noto Sans Med" panose="020B0602040504020204" pitchFamily="34"/>
                          <a:ea typeface="Noto Sans Med" panose="020B0602040504020204" pitchFamily="34"/>
                          <a:cs typeface="Noto Sans Med" panose="020B0602040504020204" pitchFamily="34"/>
                        </a:rPr>
                        <a:t>Anthropologische Voraussetzungen von Erziehung &amp; Bildung</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latin typeface="Noto Sans Med" panose="020B0602040504020204" pitchFamily="34"/>
                          <a:ea typeface="Noto Sans Med" panose="020B0602040504020204" pitchFamily="34"/>
                          <a:cs typeface="Noto Sans Med" panose="020B0602040504020204" pitchFamily="34"/>
                        </a:rPr>
                        <a:t>VL: Heterogenität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lang="de-D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de-DE"/>
                    </a:p>
                  </a:txBody>
                  <a:tcPr/>
                </a:tc>
                <a:extLst>
                  <a:ext uri="{0D108BD9-81ED-4DB2-BD59-A6C34878D82A}">
                    <a16:rowId xmlns:a16="http://schemas.microsoft.com/office/drawing/2014/main" val="2696331255"/>
                  </a:ext>
                </a:extLst>
              </a:tr>
              <a:tr h="432077">
                <a:tc rowSpan="2">
                  <a:txBody>
                    <a:bodyPr/>
                    <a:lstStyle/>
                    <a:p>
                      <a:r>
                        <a:rPr lang="de-DE" sz="1300" dirty="0">
                          <a:latin typeface="Noto Sans Med" panose="020B0602040504020204" pitchFamily="34"/>
                          <a:ea typeface="Noto Sans Med" panose="020B0602040504020204" pitchFamily="34"/>
                          <a:cs typeface="Noto Sans Med" panose="020B0602040504020204" pitchFamily="34"/>
                        </a:rPr>
                        <a:t>16-18</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aseline="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a:latin typeface="Noto Sans Med" panose="020B0602040504020204" pitchFamily="34"/>
                          <a:ea typeface="Noto Sans Med" panose="020B0602040504020204" pitchFamily="34"/>
                          <a:cs typeface="Noto Sans Med" panose="020B0602040504020204" pitchFamily="34"/>
                        </a:rPr>
                        <a:t>Modul 4</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672111">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latin typeface="Noto Sans Med" panose="020B0602040504020204" pitchFamily="34"/>
                          <a:ea typeface="Noto Sans Med" panose="020B0602040504020204" pitchFamily="34"/>
                          <a:cs typeface="Noto Sans Med" panose="020B0602040504020204" pitchFamily="34"/>
                        </a:rPr>
                        <a:t>VL: Einführung</a:t>
                      </a:r>
                      <a:r>
                        <a:rPr lang="de-DE" sz="1200" baseline="0" dirty="0">
                          <a:latin typeface="Noto Sans Med" panose="020B0602040504020204" pitchFamily="34"/>
                          <a:ea typeface="Noto Sans Med" panose="020B0602040504020204" pitchFamily="34"/>
                          <a:cs typeface="Noto Sans Med" panose="020B0602040504020204" pitchFamily="34"/>
                        </a:rPr>
                        <a:t> in die empirische Forschung</a:t>
                      </a:r>
                      <a:endParaRPr lang="de-DE" sz="12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lang="de-DE"/>
                    </a:p>
                  </a:txBody>
                  <a:tcPr/>
                </a:tc>
                <a:extLst>
                  <a:ext uri="{0D108BD9-81ED-4DB2-BD59-A6C34878D82A}">
                    <a16:rowId xmlns:a16="http://schemas.microsoft.com/office/drawing/2014/main" val="1927801642"/>
                  </a:ext>
                </a:extLst>
              </a:tr>
            </a:tbl>
          </a:graphicData>
        </a:graphic>
      </p:graphicFrame>
      <p:sp>
        <p:nvSpPr>
          <p:cNvPr id="8" name="Textfeld 7">
            <a:extLst>
              <a:ext uri="{FF2B5EF4-FFF2-40B4-BE49-F238E27FC236}">
                <a16:creationId xmlns:a16="http://schemas.microsoft.com/office/drawing/2014/main" id="{18F67420-2310-409A-9993-A7608489A200}"/>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0" name="Textfeld 9">
            <a:extLst>
              <a:ext uri="{FF2B5EF4-FFF2-40B4-BE49-F238E27FC236}">
                <a16:creationId xmlns:a16="http://schemas.microsoft.com/office/drawing/2014/main" id="{073B2209-B338-4A2D-A9ED-DE7F3B926D2A}"/>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Beispielstundenplan Kernfach 1. Semester</a:t>
            </a:r>
          </a:p>
        </p:txBody>
      </p:sp>
    </p:spTree>
    <p:extLst>
      <p:ext uri="{BB962C8B-B14F-4D97-AF65-F5344CB8AC3E}">
        <p14:creationId xmlns:p14="http://schemas.microsoft.com/office/powerpoint/2010/main" val="172057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8" name="Textfeld 7"/>
          <p:cNvSpPr txBox="1"/>
          <p:nvPr/>
        </p:nvSpPr>
        <p:spPr>
          <a:xfrm>
            <a:off x="863537" y="1462887"/>
            <a:ext cx="6624736" cy="246221"/>
          </a:xfrm>
          <a:prstGeom prst="rect">
            <a:avLst/>
          </a:prstGeom>
          <a:noFill/>
        </p:spPr>
        <p:txBody>
          <a:bodyPr wrap="square" rtlCol="0">
            <a:spAutoFit/>
          </a:bodyPr>
          <a:lstStyle/>
          <a:p>
            <a:r>
              <a:rPr lang="de-DE" sz="1000" dirty="0">
                <a:latin typeface="+mj-lt"/>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a:xfrm>
            <a:off x="548687" y="764704"/>
            <a:ext cx="7772400" cy="465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de-DE" altLang="de-DE" sz="2000" b="1" dirty="0">
                <a:latin typeface="+mj-lt"/>
              </a:rPr>
              <a:t>Studienverlaufsmodell: Beifach Studienbeginn im Sommersemester</a:t>
            </a:r>
          </a:p>
        </p:txBody>
      </p:sp>
      <p:sp>
        <p:nvSpPr>
          <p:cNvPr id="11" name="Rectangle 3"/>
          <p:cNvSpPr txBox="1">
            <a:spLocks noChangeArrowheads="1"/>
          </p:cNvSpPr>
          <p:nvPr/>
        </p:nvSpPr>
        <p:spPr>
          <a:xfrm>
            <a:off x="411846" y="3761334"/>
            <a:ext cx="8480435" cy="1951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600"/>
              </a:spcAft>
              <a:buNone/>
            </a:pPr>
            <a:r>
              <a:rPr lang="de-DE" altLang="de-DE" sz="1600" dirty="0">
                <a:latin typeface="Noto Sans Med" panose="020B0602040504020204" pitchFamily="34"/>
                <a:ea typeface="Noto Sans Med" panose="020B0602040504020204" pitchFamily="34"/>
                <a:cs typeface="Noto Sans Med" panose="020B0602040504020204" pitchFamily="34"/>
              </a:rPr>
              <a:t>Im ersten Semester ist für Sie im Beifach das Modul 2 vorgesehen. Über die Prüfungsformen aller Module werden Sie regelmäßig zu Beginn des Semesters auf unserer Webseite informiert:</a:t>
            </a:r>
          </a:p>
          <a:p>
            <a:pPr marL="0" indent="0">
              <a:lnSpc>
                <a:spcPct val="90000"/>
              </a:lnSpc>
              <a:spcBef>
                <a:spcPts val="0"/>
              </a:spcBef>
              <a:spcAft>
                <a:spcPts val="1200"/>
              </a:spcAft>
              <a:buNone/>
            </a:pPr>
            <a:r>
              <a:rPr lang="de-DE" altLang="de-DE" sz="1600" dirty="0">
                <a:latin typeface="Noto Sans Med" panose="020B0602040504020204" pitchFamily="34"/>
                <a:ea typeface="Noto Sans Med" panose="020B0602040504020204" pitchFamily="34"/>
                <a:cs typeface="Noto Sans Med" panose="020B0602040504020204" pitchFamily="34"/>
                <a:hlinkClick r:id="rId4"/>
              </a:rPr>
              <a:t>https://www.studienbuero.erziehungswissenschaft.uni-mainz.de/pruefungen/</a:t>
            </a:r>
            <a:r>
              <a:rPr lang="de-DE" altLang="de-DE" sz="1600" dirty="0">
                <a:latin typeface="Noto Sans Med" panose="020B0602040504020204" pitchFamily="34"/>
                <a:ea typeface="Noto Sans Med" panose="020B0602040504020204" pitchFamily="34"/>
                <a:cs typeface="Noto Sans Med" panose="020B0602040504020204" pitchFamily="34"/>
              </a:rPr>
              <a:t> </a:t>
            </a:r>
          </a:p>
        </p:txBody>
      </p:sp>
      <p:sp>
        <p:nvSpPr>
          <p:cNvPr id="16" name="Textfeld 15">
            <a:extLst>
              <a:ext uri="{FF2B5EF4-FFF2-40B4-BE49-F238E27FC236}">
                <a16:creationId xmlns:a16="http://schemas.microsoft.com/office/drawing/2014/main" id="{2E8844E1-13BC-419E-B565-163B9A065016}"/>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7" name="Textfeld 16">
            <a:extLst>
              <a:ext uri="{FF2B5EF4-FFF2-40B4-BE49-F238E27FC236}">
                <a16:creationId xmlns:a16="http://schemas.microsoft.com/office/drawing/2014/main" id="{D3035398-A8DD-4769-B30F-AF9BD4AFE45B}"/>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Studienverlauf</a:t>
            </a:r>
          </a:p>
        </p:txBody>
      </p:sp>
      <p:graphicFrame>
        <p:nvGraphicFramePr>
          <p:cNvPr id="13" name="Tabelle 12">
            <a:extLst>
              <a:ext uri="{FF2B5EF4-FFF2-40B4-BE49-F238E27FC236}">
                <a16:creationId xmlns:a16="http://schemas.microsoft.com/office/drawing/2014/main" id="{1EB6460E-FD5F-477C-87F6-051E105AD878}"/>
              </a:ext>
            </a:extLst>
          </p:cNvPr>
          <p:cNvGraphicFramePr>
            <a:graphicFrameLocks noGrp="1"/>
          </p:cNvGraphicFramePr>
          <p:nvPr>
            <p:extLst>
              <p:ext uri="{D42A27DB-BD31-4B8C-83A1-F6EECF244321}">
                <p14:modId xmlns:p14="http://schemas.microsoft.com/office/powerpoint/2010/main" val="4197428835"/>
              </p:ext>
            </p:extLst>
          </p:nvPr>
        </p:nvGraphicFramePr>
        <p:xfrm>
          <a:off x="340037" y="1587510"/>
          <a:ext cx="8784469" cy="1985505"/>
        </p:xfrm>
        <a:graphic>
          <a:graphicData uri="http://schemas.openxmlformats.org/drawingml/2006/table">
            <a:tbl>
              <a:tblPr>
                <a:tableStyleId>{C083E6E3-FA7D-4D7B-A595-EF9225AFEA82}</a:tableStyleId>
              </a:tblPr>
              <a:tblGrid>
                <a:gridCol w="1513290">
                  <a:extLst>
                    <a:ext uri="{9D8B030D-6E8A-4147-A177-3AD203B41FA5}">
                      <a16:colId xmlns:a16="http://schemas.microsoft.com/office/drawing/2014/main" val="20000"/>
                    </a:ext>
                  </a:extLst>
                </a:gridCol>
                <a:gridCol w="1587347">
                  <a:extLst>
                    <a:ext uri="{9D8B030D-6E8A-4147-A177-3AD203B41FA5}">
                      <a16:colId xmlns:a16="http://schemas.microsoft.com/office/drawing/2014/main" val="20001"/>
                    </a:ext>
                  </a:extLst>
                </a:gridCol>
                <a:gridCol w="1420958">
                  <a:extLst>
                    <a:ext uri="{9D8B030D-6E8A-4147-A177-3AD203B41FA5}">
                      <a16:colId xmlns:a16="http://schemas.microsoft.com/office/drawing/2014/main" val="20002"/>
                    </a:ext>
                  </a:extLst>
                </a:gridCol>
                <a:gridCol w="1420958">
                  <a:extLst>
                    <a:ext uri="{9D8B030D-6E8A-4147-A177-3AD203B41FA5}">
                      <a16:colId xmlns:a16="http://schemas.microsoft.com/office/drawing/2014/main" val="20003"/>
                    </a:ext>
                  </a:extLst>
                </a:gridCol>
                <a:gridCol w="1330002">
                  <a:extLst>
                    <a:ext uri="{9D8B030D-6E8A-4147-A177-3AD203B41FA5}">
                      <a16:colId xmlns:a16="http://schemas.microsoft.com/office/drawing/2014/main" val="20004"/>
                    </a:ext>
                  </a:extLst>
                </a:gridCol>
                <a:gridCol w="1511914">
                  <a:extLst>
                    <a:ext uri="{9D8B030D-6E8A-4147-A177-3AD203B41FA5}">
                      <a16:colId xmlns:a16="http://schemas.microsoft.com/office/drawing/2014/main" val="20005"/>
                    </a:ext>
                  </a:extLst>
                </a:gridCol>
              </a:tblGrid>
              <a:tr h="339862">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1.Semester  </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2. 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3.Semester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4.Semester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5.Semester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6.Semester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0"/>
                  </a:ext>
                </a:extLst>
              </a:tr>
              <a:tr h="401055">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2022</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2022/23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2023/24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2024/25</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1"/>
                  </a:ext>
                </a:extLst>
              </a:tr>
              <a:tr h="339433">
                <a:tc>
                  <a:txBody>
                    <a:bodyPr/>
                    <a:lstStyle/>
                    <a:p>
                      <a:pPr algn="ctr" fontAlgn="t"/>
                      <a:r>
                        <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2.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228600" indent="-228600" algn="ctr" fontAlgn="t">
                        <a:buAutoNum type="arabicPeriod"/>
                      </a:pPr>
                      <a:r>
                        <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4.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3.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6.</a:t>
                      </a:r>
                      <a:r>
                        <a:rPr lang="de-DE" sz="1300" b="1"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Modul</a:t>
                      </a:r>
                      <a:endPar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5.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2"/>
                  </a:ext>
                </a:extLst>
              </a:tr>
              <a:tr h="905155">
                <a:tc>
                  <a:txBody>
                    <a:bodyPr/>
                    <a:lstStyle/>
                    <a:p>
                      <a:pPr algn="ctr" fontAlgn="t"/>
                      <a:r>
                        <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Professionelles</a:t>
                      </a:r>
                      <a: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pädagogisches Handeln</a:t>
                      </a:r>
                      <a:endPar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Einführung</a:t>
                      </a:r>
                      <a: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in die </a:t>
                      </a:r>
                      <a:b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br>
                      <a: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Erziehungswissen-</a:t>
                      </a:r>
                      <a:r>
                        <a:rPr lang="de-DE" sz="1300" b="0" i="0" u="none" strike="noStrike" baseline="0" dirty="0" err="1">
                          <a:solidFill>
                            <a:schemeClr val="tx1"/>
                          </a:solidFill>
                          <a:latin typeface="Noto Sans Med" panose="020B0602040504020204" pitchFamily="34"/>
                          <a:ea typeface="Noto Sans Med" panose="020B0602040504020204" pitchFamily="34"/>
                          <a:cs typeface="Noto Sans Med" panose="020B0602040504020204" pitchFamily="34"/>
                        </a:rPr>
                        <a:t>schaft</a:t>
                      </a:r>
                      <a:endPar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Forschung, lebenslanges</a:t>
                      </a:r>
                      <a: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Lernen und Heterogenität</a:t>
                      </a:r>
                      <a:endPar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Erziehung, Bildung</a:t>
                      </a:r>
                      <a: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und Gesellschaft</a:t>
                      </a:r>
                      <a:endPar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Pädagogisches</a:t>
                      </a:r>
                      <a: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Handeln und Diversität</a:t>
                      </a:r>
                      <a:endPar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Grundlagen der Studienrichtungen LLLMB und SPAEW</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3"/>
                  </a:ext>
                </a:extLst>
              </a:tr>
            </a:tbl>
          </a:graphicData>
        </a:graphic>
      </p:graphicFrame>
      <p:sp>
        <p:nvSpPr>
          <p:cNvPr id="2" name="Rechteck 1"/>
          <p:cNvSpPr/>
          <p:nvPr/>
        </p:nvSpPr>
        <p:spPr>
          <a:xfrm>
            <a:off x="323529" y="1534896"/>
            <a:ext cx="1512167" cy="2038120"/>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7222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mj-lt"/>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C028BA4-7D89-43CD-ADAF-FA03C1F89D31}"/>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4" name="Textfeld 13">
            <a:extLst>
              <a:ext uri="{FF2B5EF4-FFF2-40B4-BE49-F238E27FC236}">
                <a16:creationId xmlns:a16="http://schemas.microsoft.com/office/drawing/2014/main" id="{0F655E74-B724-424F-9B5D-454908A1F580}"/>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Pflichtmodule Beifach 1. Semester</a:t>
            </a:r>
          </a:p>
        </p:txBody>
      </p:sp>
      <p:sp>
        <p:nvSpPr>
          <p:cNvPr id="16" name="Rectangle 3">
            <a:extLst>
              <a:ext uri="{FF2B5EF4-FFF2-40B4-BE49-F238E27FC236}">
                <a16:creationId xmlns:a16="http://schemas.microsoft.com/office/drawing/2014/main" id="{3383CE27-FC1D-41F0-A400-6ED4CE2D6E8B}"/>
              </a:ext>
            </a:extLst>
          </p:cNvPr>
          <p:cNvSpPr txBox="1">
            <a:spLocks noChangeArrowheads="1"/>
          </p:cNvSpPr>
          <p:nvPr/>
        </p:nvSpPr>
        <p:spPr>
          <a:xfrm>
            <a:off x="351973" y="4114543"/>
            <a:ext cx="8632706" cy="21438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spcAft>
                <a:spcPts val="600"/>
              </a:spcAft>
            </a:pPr>
            <a:r>
              <a:rPr lang="de-DE" altLang="de-DE" sz="1800" dirty="0">
                <a:latin typeface="Noto Sans Med" panose="020B0602040504020204" pitchFamily="34"/>
                <a:ea typeface="Noto Sans Med" panose="020B0602040504020204" pitchFamily="34"/>
                <a:cs typeface="Noto Sans Med" panose="020B0602040504020204" pitchFamily="34"/>
              </a:rPr>
              <a:t>Modul 2 „Professionelles pädagogisches Handeln“ beinhaltet insgesamt drei Lehreveranstaltungen: </a:t>
            </a:r>
          </a:p>
          <a:p>
            <a:pPr lvl="1">
              <a:lnSpc>
                <a:spcPct val="90000"/>
              </a:lnSpc>
              <a:spcBef>
                <a:spcPts val="0"/>
              </a:spcBef>
              <a:spcAft>
                <a:spcPts val="300"/>
              </a:spcAft>
              <a:buFont typeface="Arial" panose="020B0604020202020204" pitchFamily="34" charset="0"/>
              <a:buChar char="•"/>
            </a:pPr>
            <a:r>
              <a:rPr lang="de-DE" altLang="de-DE" sz="1600" i="1" dirty="0">
                <a:latin typeface="Noto Sans Med" panose="020B0602040504020204" pitchFamily="34"/>
                <a:ea typeface="Noto Sans Med" panose="020B0602040504020204" pitchFamily="34"/>
                <a:cs typeface="Noto Sans Med" panose="020B0602040504020204" pitchFamily="34"/>
              </a:rPr>
              <a:t>1 Vorlesung: </a:t>
            </a:r>
            <a:r>
              <a:rPr lang="de-DE" altLang="de-DE" sz="1600" dirty="0">
                <a:latin typeface="Noto Sans Med" panose="020B0602040504020204" pitchFamily="34"/>
                <a:ea typeface="Noto Sans Med" panose="020B0602040504020204" pitchFamily="34"/>
                <a:cs typeface="Noto Sans Med" panose="020B0602040504020204" pitchFamily="34"/>
              </a:rPr>
              <a:t>„Theorien pädagogischen Handelns“</a:t>
            </a:r>
          </a:p>
          <a:p>
            <a:pPr lvl="1">
              <a:lnSpc>
                <a:spcPct val="90000"/>
              </a:lnSpc>
              <a:spcBef>
                <a:spcPts val="0"/>
              </a:spcBef>
              <a:spcAft>
                <a:spcPts val="1200"/>
              </a:spcAft>
              <a:buFont typeface="Arial" panose="020B0604020202020204" pitchFamily="34" charset="0"/>
              <a:buChar char="•"/>
            </a:pPr>
            <a:r>
              <a:rPr lang="de-DE" altLang="de-DE" sz="1600" i="1" dirty="0">
                <a:latin typeface="Noto Sans Med" panose="020B0602040504020204" pitchFamily="34"/>
                <a:ea typeface="Noto Sans Med" panose="020B0602040504020204" pitchFamily="34"/>
                <a:cs typeface="Noto Sans Med" panose="020B0602040504020204" pitchFamily="34"/>
              </a:rPr>
              <a:t>2 Seminar: </a:t>
            </a:r>
            <a:r>
              <a:rPr lang="de-DE" altLang="de-DE" sz="1600" dirty="0">
                <a:latin typeface="Noto Sans Med" panose="020B0602040504020204" pitchFamily="34"/>
                <a:ea typeface="Noto Sans Med" panose="020B0602040504020204" pitchFamily="34"/>
                <a:cs typeface="Noto Sans Med" panose="020B0602040504020204" pitchFamily="34"/>
              </a:rPr>
              <a:t>„Pädagogische Professionalität“ und „Anthropologische Voraussetzungen von Erziehung und Bildung“</a:t>
            </a:r>
          </a:p>
          <a:p>
            <a:pPr>
              <a:lnSpc>
                <a:spcPct val="90000"/>
              </a:lnSpc>
              <a:spcBef>
                <a:spcPts val="0"/>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Modul 2 wird mit einer Modulprüfung abgeschlossen. Im laufenden </a:t>
            </a:r>
            <a:r>
              <a:rPr lang="de-DE" altLang="de-DE" sz="1800" dirty="0" err="1">
                <a:latin typeface="Noto Sans Med" panose="020B0602040504020204" pitchFamily="34"/>
                <a:ea typeface="Noto Sans Med" panose="020B0602040504020204" pitchFamily="34"/>
                <a:cs typeface="Noto Sans Med" panose="020B0602040504020204" pitchFamily="34"/>
              </a:rPr>
              <a:t>SoSe</a:t>
            </a:r>
            <a:r>
              <a:rPr lang="de-DE" altLang="de-DE" sz="1800" dirty="0">
                <a:latin typeface="Noto Sans Med" panose="020B0602040504020204" pitchFamily="34"/>
                <a:ea typeface="Noto Sans Med" panose="020B0602040504020204" pitchFamily="34"/>
                <a:cs typeface="Noto Sans Med" panose="020B0602040504020204" pitchFamily="34"/>
              </a:rPr>
              <a:t> 2022 wird die Prüfung voraussichtlich eine Hausarbeit sein. Über die genauen Anforderungen der Hausarbeit werden Sie von den Lehrenden informiert.</a:t>
            </a:r>
          </a:p>
        </p:txBody>
      </p:sp>
      <p:pic>
        <p:nvPicPr>
          <p:cNvPr id="5" name="Grafik 4">
            <a:extLst>
              <a:ext uri="{FF2B5EF4-FFF2-40B4-BE49-F238E27FC236}">
                <a16:creationId xmlns:a16="http://schemas.microsoft.com/office/drawing/2014/main" id="{8E40F2F3-A808-4A64-B0C1-3AEBF990A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45" y="655902"/>
            <a:ext cx="8085433" cy="3360042"/>
          </a:xfrm>
          <a:prstGeom prst="rect">
            <a:avLst/>
          </a:prstGeom>
        </p:spPr>
      </p:pic>
      <p:sp>
        <p:nvSpPr>
          <p:cNvPr id="17" name="Rechteck 16">
            <a:extLst>
              <a:ext uri="{FF2B5EF4-FFF2-40B4-BE49-F238E27FC236}">
                <a16:creationId xmlns:a16="http://schemas.microsoft.com/office/drawing/2014/main" id="{72484DC1-1661-4F6A-B881-5812FAB3A6C0}"/>
              </a:ext>
            </a:extLst>
          </p:cNvPr>
          <p:cNvSpPr/>
          <p:nvPr/>
        </p:nvSpPr>
        <p:spPr>
          <a:xfrm>
            <a:off x="539552" y="1370965"/>
            <a:ext cx="1978645" cy="1914019"/>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72301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Gerade Verbindung 8"/>
          <p:cNvCxnSpPr/>
          <p:nvPr/>
        </p:nvCxnSpPr>
        <p:spPr>
          <a:xfrm>
            <a:off x="548687" y="413956"/>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Tabelle 10"/>
          <p:cNvGraphicFramePr>
            <a:graphicFrameLocks noGrp="1"/>
          </p:cNvGraphicFramePr>
          <p:nvPr>
            <p:extLst>
              <p:ext uri="{D42A27DB-BD31-4B8C-83A1-F6EECF244321}">
                <p14:modId xmlns:p14="http://schemas.microsoft.com/office/powerpoint/2010/main" val="3856368056"/>
              </p:ext>
            </p:extLst>
          </p:nvPr>
        </p:nvGraphicFramePr>
        <p:xfrm>
          <a:off x="482258" y="476673"/>
          <a:ext cx="8332634" cy="6309604"/>
        </p:xfrm>
        <a:graphic>
          <a:graphicData uri="http://schemas.openxmlformats.org/drawingml/2006/table">
            <a:tbl>
              <a:tblPr firstRow="1" bandRow="1">
                <a:tableStyleId>{5C22544A-7EE6-4342-B048-85BDC9FD1C3A}</a:tableStyleId>
              </a:tblPr>
              <a:tblGrid>
                <a:gridCol w="743418">
                  <a:extLst>
                    <a:ext uri="{9D8B030D-6E8A-4147-A177-3AD203B41FA5}">
                      <a16:colId xmlns:a16="http://schemas.microsoft.com/office/drawing/2014/main" val="20000"/>
                    </a:ext>
                  </a:extLst>
                </a:gridCol>
                <a:gridCol w="1875986">
                  <a:extLst>
                    <a:ext uri="{9D8B030D-6E8A-4147-A177-3AD203B41FA5}">
                      <a16:colId xmlns:a16="http://schemas.microsoft.com/office/drawing/2014/main" val="20001"/>
                    </a:ext>
                  </a:extLst>
                </a:gridCol>
                <a:gridCol w="1824799">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1872207">
                  <a:extLst>
                    <a:ext uri="{9D8B030D-6E8A-4147-A177-3AD203B41FA5}">
                      <a16:colId xmlns:a16="http://schemas.microsoft.com/office/drawing/2014/main" val="20004"/>
                    </a:ext>
                  </a:extLst>
                </a:gridCol>
              </a:tblGrid>
              <a:tr h="300402">
                <a:tc>
                  <a:txBody>
                    <a:bodyPr/>
                    <a:lstStyle/>
                    <a:p>
                      <a:endParaRPr lang="de-DE" sz="11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400" dirty="0">
                          <a:latin typeface="Noto Sans Med" panose="020B0602040504020204" pitchFamily="34"/>
                          <a:ea typeface="Noto Sans Med" panose="020B0602040504020204" pitchFamily="34"/>
                          <a:cs typeface="Noto Sans Med" panose="020B0602040504020204" pitchFamily="34"/>
                        </a:rPr>
                        <a:t>Montag</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400" dirty="0">
                          <a:latin typeface="Noto Sans Med" panose="020B0602040504020204" pitchFamily="34"/>
                          <a:ea typeface="Noto Sans Med" panose="020B0602040504020204" pitchFamily="34"/>
                          <a:cs typeface="Noto Sans Med" panose="020B0602040504020204" pitchFamily="34"/>
                        </a:rPr>
                        <a:t>Dienstag</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400" dirty="0">
                          <a:latin typeface="Noto Sans Med" panose="020B0602040504020204" pitchFamily="34"/>
                          <a:ea typeface="Noto Sans Med" panose="020B0602040504020204" pitchFamily="34"/>
                          <a:cs typeface="Noto Sans Med" panose="020B0602040504020204" pitchFamily="34"/>
                        </a:rPr>
                        <a:t>Mittwoch</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400" dirty="0">
                          <a:latin typeface="Noto Sans Med" panose="020B0602040504020204" pitchFamily="34"/>
                          <a:ea typeface="Noto Sans Med" panose="020B0602040504020204" pitchFamily="34"/>
                          <a:cs typeface="Noto Sans Med" panose="020B0602040504020204" pitchFamily="34"/>
                        </a:rPr>
                        <a:t>Donnerstag</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738412">
                <a:tc rowSpan="2">
                  <a:txBody>
                    <a:bodyPr/>
                    <a:lstStyle/>
                    <a:p>
                      <a:r>
                        <a:rPr lang="de-DE" sz="1200" dirty="0">
                          <a:latin typeface="Noto Sans Med" panose="020B0602040504020204" pitchFamily="34"/>
                          <a:ea typeface="Noto Sans Med" panose="020B0602040504020204" pitchFamily="34"/>
                          <a:cs typeface="Noto Sans Med" panose="020B0602040504020204" pitchFamily="34"/>
                        </a:rPr>
                        <a:t>10-12</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de-DE" sz="11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latin typeface="Noto Sans Med" panose="020B0602040504020204" pitchFamily="34"/>
                          <a:ea typeface="Noto Sans Med" panose="020B0602040504020204" pitchFamily="34"/>
                          <a:cs typeface="Noto Sans Med" panose="020B0602040504020204" pitchFamily="34"/>
                        </a:rPr>
                        <a:t>Modul 2: </a:t>
                      </a:r>
                      <a:br>
                        <a:rPr lang="de-DE" sz="1100" b="1" kern="1200" dirty="0">
                          <a:solidFill>
                            <a:schemeClr val="dk1"/>
                          </a:solidFill>
                          <a:latin typeface="Noto Sans Med" panose="020B0602040504020204" pitchFamily="34"/>
                          <a:ea typeface="Noto Sans Med" panose="020B0602040504020204" pitchFamily="34"/>
                          <a:cs typeface="Noto Sans Med" panose="020B0602040504020204" pitchFamily="34"/>
                        </a:rPr>
                      </a:b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latin typeface="Noto Sans Med" panose="020B0602040504020204" pitchFamily="34"/>
                          <a:ea typeface="Noto Sans Med" panose="020B0602040504020204" pitchFamily="34"/>
                          <a:cs typeface="Noto Sans Med" panose="020B0602040504020204" pitchFamily="34"/>
                        </a:rPr>
                        <a:t>Modul 2:</a:t>
                      </a: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 </a:t>
                      </a:r>
                      <a:b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b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a:txBody>
                    <a:bodyPr/>
                    <a:lstStyle/>
                    <a:p>
                      <a:pPr algn="ctr"/>
                      <a:r>
                        <a:rPr lang="de-DE" sz="1100" b="1" dirty="0">
                          <a:latin typeface="Noto Sans Med" panose="020B0602040504020204" pitchFamily="34"/>
                          <a:ea typeface="Noto Sans Med" panose="020B0602040504020204" pitchFamily="34"/>
                          <a:cs typeface="Noto Sans Med" panose="020B0602040504020204" pitchFamily="34"/>
                        </a:rPr>
                        <a:t>Modul 2:</a:t>
                      </a:r>
                      <a:br>
                        <a:rPr lang="de-DE" sz="1100" dirty="0">
                          <a:latin typeface="Noto Sans Med" panose="020B0602040504020204" pitchFamily="34"/>
                          <a:ea typeface="Noto Sans Med" panose="020B0602040504020204" pitchFamily="34"/>
                          <a:cs typeface="Noto Sans Med" panose="020B0602040504020204" pitchFamily="34"/>
                        </a:rPr>
                      </a:br>
                      <a:r>
                        <a:rPr lang="de-DE" sz="1100" dirty="0">
                          <a:latin typeface="Noto Sans Med" panose="020B0602040504020204" pitchFamily="34"/>
                          <a:ea typeface="Noto Sans Med" panose="020B0602040504020204" pitchFamily="34"/>
                          <a:cs typeface="Noto Sans Med" panose="020B0602040504020204" pitchFamily="34"/>
                        </a:rPr>
                        <a:t>VL: Theorien pädagogischen Handelns</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989204">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baseline="0" dirty="0">
                          <a:latin typeface="Noto Sans Med" panose="020B0602040504020204" pitchFamily="34"/>
                          <a:ea typeface="Noto Sans Med" panose="020B0602040504020204" pitchFamily="34"/>
                          <a:cs typeface="Noto Sans Med" panose="020B0602040504020204" pitchFamily="34"/>
                        </a:rPr>
                        <a:t>Modul 2: </a:t>
                      </a:r>
                      <a:br>
                        <a:rPr lang="de-DE" sz="1100" baseline="0" dirty="0">
                          <a:latin typeface="Noto Sans Med" panose="020B0602040504020204" pitchFamily="34"/>
                          <a:ea typeface="Noto Sans Med" panose="020B0602040504020204" pitchFamily="34"/>
                          <a:cs typeface="Noto Sans Med" panose="020B0602040504020204" pitchFamily="34"/>
                        </a:rPr>
                      </a:br>
                      <a:r>
                        <a:rPr lang="de-DE" sz="1100" baseline="0" dirty="0">
                          <a:latin typeface="Noto Sans Med" panose="020B0602040504020204" pitchFamily="34"/>
                          <a:ea typeface="Noto Sans Med" panose="020B0602040504020204" pitchFamily="34"/>
                          <a:cs typeface="Noto Sans Med" panose="020B0602040504020204" pitchFamily="34"/>
                        </a:rPr>
                        <a:t>Anthropologische Voraussetzungen von Erziehung &amp; Bildung</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rPr>
                        <a:t>Modul 2:</a:t>
                      </a:r>
                      <a:endParaRPr kumimoji="0" lang="de-DE" sz="1100" b="0"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rPr>
                        <a:t>Anthropologische Voraussetzungen von Erziehung &amp; Bildung</a:t>
                      </a:r>
                      <a:endParaRPr lang="de-DE" dirty="0"/>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rPr>
                        <a:t>Modul 2:</a:t>
                      </a:r>
                      <a:endParaRPr kumimoji="0" lang="de-DE" sz="1100" b="0"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rPr>
                        <a:t>Anthropologische Voraussetzungen von Erziehung &amp; Bildung</a:t>
                      </a:r>
                      <a:endParaRPr lang="de-DE" sz="1100" dirty="0"/>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extLst>
                  <a:ext uri="{0D108BD9-81ED-4DB2-BD59-A6C34878D82A}">
                    <a16:rowId xmlns:a16="http://schemas.microsoft.com/office/drawing/2014/main" val="1932536580"/>
                  </a:ext>
                </a:extLst>
              </a:tr>
              <a:tr h="600958">
                <a:tc rowSpan="2">
                  <a:txBody>
                    <a:bodyPr/>
                    <a:lstStyle/>
                    <a:p>
                      <a:r>
                        <a:rPr lang="de-DE" sz="1200" dirty="0">
                          <a:latin typeface="Noto Sans Med" panose="020B0602040504020204" pitchFamily="34"/>
                          <a:ea typeface="Noto Sans Med" panose="020B0602040504020204" pitchFamily="34"/>
                          <a:cs typeface="Noto Sans Med" panose="020B0602040504020204" pitchFamily="34"/>
                        </a:rPr>
                        <a:t>12-14</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latin typeface="Noto Sans Med" panose="020B0602040504020204" pitchFamily="34"/>
                          <a:ea typeface="Noto Sans Med" panose="020B0602040504020204" pitchFamily="34"/>
                          <a:cs typeface="Noto Sans Med" panose="020B0602040504020204" pitchFamily="34"/>
                        </a:rPr>
                        <a:t>Modul 2:</a:t>
                      </a: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 </a:t>
                      </a:r>
                      <a:b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b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latin typeface="Noto Sans Med" panose="020B0602040504020204" pitchFamily="34"/>
                          <a:ea typeface="Noto Sans Med" panose="020B0602040504020204" pitchFamily="34"/>
                          <a:cs typeface="Noto Sans Med" panose="020B0602040504020204" pitchFamily="34"/>
                        </a:rPr>
                        <a:t>Modul 2:</a:t>
                      </a: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 </a:t>
                      </a:r>
                      <a:b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b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8412">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baseline="0" dirty="0">
                          <a:latin typeface="Noto Sans Med" panose="020B0602040504020204" pitchFamily="34"/>
                          <a:ea typeface="Noto Sans Med" panose="020B0602040504020204" pitchFamily="34"/>
                          <a:cs typeface="Noto Sans Med" panose="020B0602040504020204" pitchFamily="34"/>
                        </a:rPr>
                        <a:t>Modul 2:</a:t>
                      </a:r>
                      <a:r>
                        <a:rPr lang="de-DE" sz="1100" baseline="0" dirty="0">
                          <a:latin typeface="Noto Sans Med" panose="020B0602040504020204" pitchFamily="34"/>
                          <a:ea typeface="Noto Sans Med" panose="020B0602040504020204" pitchFamily="34"/>
                          <a:cs typeface="Noto Sans Med" panose="020B0602040504020204" pitchFamily="34"/>
                        </a:rPr>
                        <a:t> Anthropologische Voraussetzungen von Erziehung &amp; Bildung</a:t>
                      </a:r>
                      <a:endPar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vMerge="1">
                  <a:txBody>
                    <a:bodyPr/>
                    <a:lstStyle/>
                    <a:p>
                      <a:endParaRPr lang="de-DE"/>
                    </a:p>
                  </a:txBody>
                  <a:tcPr/>
                </a:tc>
                <a:tc vMerge="1">
                  <a:txBody>
                    <a:bodyPr/>
                    <a:lstStyle/>
                    <a:p>
                      <a:endParaRPr lang="de-DE"/>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baseline="0" dirty="0">
                          <a:latin typeface="Noto Sans Med" panose="020B0602040504020204" pitchFamily="34"/>
                          <a:ea typeface="Noto Sans Med" panose="020B0602040504020204" pitchFamily="34"/>
                          <a:cs typeface="Noto Sans Med" panose="020B0602040504020204" pitchFamily="34"/>
                        </a:rPr>
                        <a:t>Modul 3:</a:t>
                      </a:r>
                      <a:r>
                        <a:rPr lang="de-DE" sz="1100" baseline="0" dirty="0">
                          <a:latin typeface="Noto Sans Med" panose="020B0602040504020204" pitchFamily="34"/>
                          <a:ea typeface="Noto Sans Med" panose="020B0602040504020204" pitchFamily="34"/>
                          <a:cs typeface="Noto Sans Med" panose="020B0602040504020204" pitchFamily="34"/>
                        </a:rPr>
                        <a:t> Anthropologische Voraussetzungen von Erziehung &amp; Bildung</a:t>
                      </a:r>
                      <a:endParaRPr kumimoji="0" lang="de-DE" sz="1100" b="0" i="0" u="none" strike="noStrike" kern="1200" cap="none" spc="0" normalizeH="0" baseline="0" noProof="0" dirty="0">
                        <a:ln>
                          <a:noFill/>
                        </a:ln>
                        <a:solidFill>
                          <a:prstClr val="black"/>
                        </a:solidFill>
                        <a:effectLst/>
                        <a:uLnTx/>
                        <a:uFillTx/>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extLst>
                  <a:ext uri="{0D108BD9-81ED-4DB2-BD59-A6C34878D82A}">
                    <a16:rowId xmlns:a16="http://schemas.microsoft.com/office/drawing/2014/main" val="2804558410"/>
                  </a:ext>
                </a:extLst>
              </a:tr>
              <a:tr h="575953">
                <a:tc rowSpan="2">
                  <a:txBody>
                    <a:bodyPr/>
                    <a:lstStyle/>
                    <a:p>
                      <a:r>
                        <a:rPr lang="de-DE" sz="1200" dirty="0">
                          <a:latin typeface="Noto Sans Med" panose="020B0602040504020204" pitchFamily="34"/>
                          <a:ea typeface="Noto Sans Med" panose="020B0602040504020204" pitchFamily="34"/>
                          <a:cs typeface="Noto Sans Med" panose="020B0602040504020204" pitchFamily="34"/>
                        </a:rPr>
                        <a:t>14-16</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dk1"/>
                          </a:solidFill>
                          <a:latin typeface="Noto Sans Med" panose="020B0602040504020204" pitchFamily="34"/>
                          <a:ea typeface="Noto Sans Med" panose="020B0602040504020204" pitchFamily="34"/>
                          <a:cs typeface="Noto Sans Med" panose="020B0602040504020204" pitchFamily="34"/>
                        </a:rPr>
                        <a:t>Modul 2: </a:t>
                      </a:r>
                      <a:b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b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kern="1200" dirty="0">
                          <a:solidFill>
                            <a:schemeClr val="tx1"/>
                          </a:solidFill>
                          <a:latin typeface="Noto Sans Med" panose="020B0602040504020204" pitchFamily="34"/>
                          <a:ea typeface="Noto Sans Med" panose="020B0602040504020204" pitchFamily="34"/>
                          <a:cs typeface="Noto Sans Med" panose="020B0602040504020204" pitchFamily="34"/>
                        </a:rPr>
                        <a:t>Modul 2:</a:t>
                      </a:r>
                      <a:b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br>
                      <a:r>
                        <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extLst>
                  <a:ext uri="{0D108BD9-81ED-4DB2-BD59-A6C34878D82A}">
                    <a16:rowId xmlns:a16="http://schemas.microsoft.com/office/drawing/2014/main" val="10006"/>
                  </a:ext>
                </a:extLst>
              </a:tr>
              <a:tr h="738412">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baseline="0" dirty="0">
                          <a:latin typeface="Noto Sans Med" panose="020B0602040504020204" pitchFamily="34"/>
                          <a:ea typeface="Noto Sans Med" panose="020B0602040504020204" pitchFamily="34"/>
                          <a:cs typeface="Noto Sans Med" panose="020B0602040504020204" pitchFamily="34"/>
                        </a:rPr>
                        <a:t>Modul 2:</a:t>
                      </a:r>
                      <a:r>
                        <a:rPr lang="de-DE" sz="1100" baseline="0" dirty="0">
                          <a:latin typeface="Noto Sans Med" panose="020B0602040504020204" pitchFamily="34"/>
                          <a:ea typeface="Noto Sans Med" panose="020B0602040504020204" pitchFamily="34"/>
                          <a:cs typeface="Noto Sans Med" panose="020B0602040504020204" pitchFamily="34"/>
                        </a:rPr>
                        <a:t> Anthropologische Voraussetzungen von Erziehung &amp; Bildung</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488206048"/>
                  </a:ext>
                </a:extLst>
              </a:tr>
              <a:tr h="772522">
                <a:tc rowSpan="2">
                  <a:txBody>
                    <a:bodyPr/>
                    <a:lstStyle/>
                    <a:p>
                      <a:r>
                        <a:rPr lang="de-DE" sz="1200" dirty="0">
                          <a:latin typeface="Noto Sans Med" panose="020B0602040504020204" pitchFamily="34"/>
                          <a:ea typeface="Noto Sans Med" panose="020B0602040504020204" pitchFamily="34"/>
                          <a:cs typeface="Noto Sans Med" panose="020B0602040504020204" pitchFamily="34"/>
                        </a:rPr>
                        <a:t>16-18</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baseline="0" dirty="0">
                          <a:latin typeface="Noto Sans Med" panose="020B0602040504020204" pitchFamily="34"/>
                          <a:ea typeface="Noto Sans Med" panose="020B0602040504020204" pitchFamily="34"/>
                          <a:cs typeface="Noto Sans Med" panose="020B0602040504020204" pitchFamily="34"/>
                        </a:rPr>
                        <a:t>Modul 2:</a:t>
                      </a:r>
                      <a:br>
                        <a:rPr lang="de-DE" sz="1100" baseline="0" dirty="0">
                          <a:latin typeface="Noto Sans Med" panose="020B0602040504020204" pitchFamily="34"/>
                          <a:ea typeface="Noto Sans Med" panose="020B0602040504020204" pitchFamily="34"/>
                          <a:cs typeface="Noto Sans Med" panose="020B0602040504020204" pitchFamily="34"/>
                        </a:rPr>
                      </a:br>
                      <a:r>
                        <a:rPr lang="de-DE" sz="1100" baseline="0" dirty="0">
                          <a:latin typeface="Noto Sans Med" panose="020B0602040504020204" pitchFamily="34"/>
                          <a:ea typeface="Noto Sans Med" panose="020B0602040504020204" pitchFamily="34"/>
                          <a:cs typeface="Noto Sans Med" panose="020B0602040504020204" pitchFamily="34"/>
                        </a:rPr>
                        <a:t>Anthropologische Voraussetzungen von Erziehung &amp; Bildung</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de-DE" sz="11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738412">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baseline="0" dirty="0">
                          <a:latin typeface="Noto Sans Med" panose="020B0602040504020204" pitchFamily="34"/>
                          <a:ea typeface="Noto Sans Med" panose="020B0602040504020204" pitchFamily="34"/>
                          <a:cs typeface="Noto Sans Med" panose="020B0602040504020204" pitchFamily="34"/>
                        </a:rPr>
                        <a:t>Modul 2:</a:t>
                      </a:r>
                      <a:r>
                        <a:rPr lang="de-DE" sz="1100" baseline="0" dirty="0">
                          <a:latin typeface="Noto Sans Med" panose="020B0602040504020204" pitchFamily="34"/>
                          <a:ea typeface="Noto Sans Med" panose="020B0602040504020204" pitchFamily="34"/>
                          <a:cs typeface="Noto Sans Med" panose="020B0602040504020204" pitchFamily="34"/>
                        </a:rPr>
                        <a:t> Anthropologische Voraussetzungen von Erziehung &amp; Bildung</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4184613558"/>
                  </a:ext>
                </a:extLst>
              </a:tr>
            </a:tbl>
          </a:graphicData>
        </a:graphic>
      </p:graphicFrame>
      <p:sp>
        <p:nvSpPr>
          <p:cNvPr id="6" name="Textfeld 5">
            <a:extLst>
              <a:ext uri="{FF2B5EF4-FFF2-40B4-BE49-F238E27FC236}">
                <a16:creationId xmlns:a16="http://schemas.microsoft.com/office/drawing/2014/main" id="{356D03F6-EDDA-4BEE-9854-4E76A376AA6F}"/>
              </a:ext>
            </a:extLst>
          </p:cNvPr>
          <p:cNvSpPr txBox="1"/>
          <p:nvPr/>
        </p:nvSpPr>
        <p:spPr>
          <a:xfrm>
            <a:off x="395078" y="44624"/>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8" name="Textfeld 7">
            <a:extLst>
              <a:ext uri="{FF2B5EF4-FFF2-40B4-BE49-F238E27FC236}">
                <a16:creationId xmlns:a16="http://schemas.microsoft.com/office/drawing/2014/main" id="{0D630D4B-E7E1-42E4-A696-48449444F8A8}"/>
              </a:ext>
            </a:extLst>
          </p:cNvPr>
          <p:cNvSpPr txBox="1"/>
          <p:nvPr/>
        </p:nvSpPr>
        <p:spPr>
          <a:xfrm>
            <a:off x="3563888" y="44793"/>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Studienangebot Kernfach 1. Semester</a:t>
            </a:r>
          </a:p>
        </p:txBody>
      </p:sp>
    </p:spTree>
    <p:extLst>
      <p:ext uri="{BB962C8B-B14F-4D97-AF65-F5344CB8AC3E}">
        <p14:creationId xmlns:p14="http://schemas.microsoft.com/office/powerpoint/2010/main" val="152230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7" name="Textfeld 6"/>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346058" y="764704"/>
            <a:ext cx="8415802" cy="51775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2400"/>
              </a:spcAft>
              <a:buNone/>
            </a:pPr>
            <a:r>
              <a:rPr lang="de-DE" altLang="de-DE" sz="2800" b="1" dirty="0">
                <a:latin typeface="Noto Sans Med" panose="020B0602040504020204" pitchFamily="34"/>
                <a:ea typeface="Noto Sans Med" panose="020B0602040504020204" pitchFamily="34"/>
                <a:cs typeface="Noto Sans Med" panose="020B0602040504020204" pitchFamily="34"/>
              </a:rPr>
              <a:t>Kernfach Erziehungswissenschaft</a:t>
            </a:r>
          </a:p>
          <a:p>
            <a:pPr lvl="1">
              <a:lnSpc>
                <a:spcPct val="90000"/>
              </a:lnSpc>
              <a:spcBef>
                <a:spcPts val="0"/>
              </a:spcBef>
              <a:spcAft>
                <a:spcPts val="1800"/>
              </a:spcAft>
              <a:buFont typeface="Arial" panose="020B0604020202020204" pitchFamily="34" charset="0"/>
              <a:buChar char="•"/>
            </a:pPr>
            <a:r>
              <a:rPr lang="de-DE" altLang="de-DE" sz="2000" dirty="0">
                <a:latin typeface="Noto Sans Med" panose="020B0602040504020204" pitchFamily="34"/>
                <a:ea typeface="Noto Sans Med" panose="020B0602040504020204" pitchFamily="34"/>
                <a:cs typeface="Noto Sans Med" panose="020B0602040504020204" pitchFamily="34"/>
              </a:rPr>
              <a:t>Für Studierende deren Studienstart das </a:t>
            </a:r>
            <a:r>
              <a:rPr lang="de-DE" altLang="de-DE" sz="2000" err="1">
                <a:latin typeface="Noto Sans Med" panose="020B0602040504020204" pitchFamily="34"/>
                <a:ea typeface="Noto Sans Med" panose="020B0602040504020204" pitchFamily="34"/>
                <a:cs typeface="Noto Sans Med" panose="020B0602040504020204" pitchFamily="34"/>
              </a:rPr>
              <a:t>SoSe</a:t>
            </a:r>
            <a:r>
              <a:rPr lang="de-DE" altLang="de-DE" sz="2000">
                <a:latin typeface="Noto Sans Med" panose="020B0602040504020204" pitchFamily="34"/>
                <a:ea typeface="Noto Sans Med" panose="020B0602040504020204" pitchFamily="34"/>
                <a:cs typeface="Noto Sans Med" panose="020B0602040504020204" pitchFamily="34"/>
              </a:rPr>
              <a:t> 2022 </a:t>
            </a:r>
            <a:r>
              <a:rPr lang="de-DE" altLang="de-DE" sz="2000" dirty="0">
                <a:latin typeface="Noto Sans Med" panose="020B0602040504020204" pitchFamily="34"/>
                <a:ea typeface="Noto Sans Med" panose="020B0602040504020204" pitchFamily="34"/>
                <a:cs typeface="Noto Sans Med" panose="020B0602040504020204" pitchFamily="34"/>
              </a:rPr>
              <a:t>ist, gilt die Prüfungsordnung (PO) 2019 </a:t>
            </a:r>
          </a:p>
          <a:p>
            <a:pPr lvl="1">
              <a:lnSpc>
                <a:spcPct val="90000"/>
              </a:lnSpc>
              <a:spcBef>
                <a:spcPts val="0"/>
              </a:spcBef>
              <a:spcAft>
                <a:spcPts val="1800"/>
              </a:spcAft>
              <a:buFont typeface="Arial" panose="020B0604020202020204" pitchFamily="34" charset="0"/>
              <a:buChar char="•"/>
            </a:pPr>
            <a:r>
              <a:rPr lang="de-DE" altLang="de-DE" sz="2000" dirty="0">
                <a:latin typeface="Noto Sans Med" panose="020B0602040504020204" pitchFamily="34"/>
                <a:ea typeface="Noto Sans Med" panose="020B0602040504020204" pitchFamily="34"/>
                <a:cs typeface="Noto Sans Med" panose="020B0602040504020204" pitchFamily="34"/>
              </a:rPr>
              <a:t>Bitte achten Sie in den für Sie relevanten Dokumenten (z.B. Modulhandbuch oder Studienverlaufsmodell) auf die richtige PO-Zuordnung</a:t>
            </a:r>
          </a:p>
          <a:p>
            <a:pPr lvl="1">
              <a:lnSpc>
                <a:spcPct val="90000"/>
              </a:lnSpc>
              <a:spcBef>
                <a:spcPts val="0"/>
              </a:spcBef>
              <a:spcAft>
                <a:spcPts val="600"/>
              </a:spcAft>
              <a:buFont typeface="Arial" panose="020B0604020202020204" pitchFamily="34" charset="0"/>
              <a:buChar char="•"/>
            </a:pPr>
            <a:r>
              <a:rPr lang="de-DE" altLang="de-DE" sz="2000" dirty="0">
                <a:latin typeface="Noto Sans Med" panose="020B0602040504020204" pitchFamily="34"/>
                <a:ea typeface="Noto Sans Med" panose="020B0602040504020204" pitchFamily="34"/>
                <a:cs typeface="Noto Sans Med" panose="020B0602040504020204" pitchFamily="34"/>
              </a:rPr>
              <a:t>Die Dokumente finden Sie auf unserer Webseite unter:</a:t>
            </a:r>
          </a:p>
          <a:p>
            <a:pPr marL="914400" lvl="2" indent="0">
              <a:lnSpc>
                <a:spcPct val="90000"/>
              </a:lnSpc>
              <a:spcBef>
                <a:spcPts val="0"/>
              </a:spcBef>
              <a:spcAft>
                <a:spcPts val="1800"/>
              </a:spcAft>
              <a:buNone/>
            </a:pPr>
            <a:r>
              <a:rPr lang="de-DE" altLang="de-DE" sz="1600" dirty="0">
                <a:latin typeface="Noto Sans Med" panose="020B0602040504020204" pitchFamily="34"/>
                <a:ea typeface="Noto Sans Med" panose="020B0602040504020204" pitchFamily="34"/>
                <a:cs typeface="Noto Sans Med" panose="020B0602040504020204" pitchFamily="34"/>
                <a:hlinkClick r:id="rId4"/>
              </a:rPr>
              <a:t>https://www.studienbuero.erziehungswissenschaft.uni-mainz.de/bachelor-erziehungswissenschaft-po-2019/</a:t>
            </a:r>
            <a:r>
              <a:rPr lang="de-DE" altLang="de-DE" sz="1600" dirty="0">
                <a:latin typeface="Noto Sans Med" panose="020B0602040504020204" pitchFamily="34"/>
                <a:ea typeface="Noto Sans Med" panose="020B0602040504020204" pitchFamily="34"/>
                <a:cs typeface="Noto Sans Med" panose="020B0602040504020204" pitchFamily="34"/>
              </a:rPr>
              <a:t> </a:t>
            </a:r>
          </a:p>
          <a:p>
            <a:pPr lvl="1">
              <a:lnSpc>
                <a:spcPct val="90000"/>
              </a:lnSpc>
              <a:spcBef>
                <a:spcPts val="0"/>
              </a:spcBef>
              <a:spcAft>
                <a:spcPts val="1800"/>
              </a:spcAft>
              <a:buFont typeface="Arial" panose="020B0604020202020204" pitchFamily="34" charset="0"/>
              <a:buChar char="•"/>
            </a:pPr>
            <a:r>
              <a:rPr lang="de-DE" altLang="de-DE" sz="2000" dirty="0">
                <a:latin typeface="Noto Sans Med" panose="020B0602040504020204" pitchFamily="34"/>
                <a:ea typeface="Noto Sans Med" panose="020B0602040504020204" pitchFamily="34"/>
                <a:cs typeface="Noto Sans Med" panose="020B0602040504020204" pitchFamily="34"/>
              </a:rPr>
              <a:t>Die Regelstudienzeit beträgt 6 Semester </a:t>
            </a:r>
          </a:p>
          <a:p>
            <a:pPr lvl="1">
              <a:lnSpc>
                <a:spcPct val="90000"/>
              </a:lnSpc>
              <a:spcBef>
                <a:spcPts val="0"/>
              </a:spcBef>
              <a:spcAft>
                <a:spcPts val="600"/>
              </a:spcAft>
              <a:buFont typeface="Arial" panose="020B0604020202020204" pitchFamily="34" charset="0"/>
              <a:buChar char="•"/>
            </a:pPr>
            <a:r>
              <a:rPr lang="de-DE" altLang="de-DE" sz="2000" dirty="0">
                <a:latin typeface="Noto Sans Med" panose="020B0602040504020204" pitchFamily="34"/>
                <a:ea typeface="Noto Sans Med" panose="020B0602040504020204" pitchFamily="34"/>
                <a:cs typeface="Noto Sans Med" panose="020B0602040504020204" pitchFamily="34"/>
              </a:rPr>
              <a:t>Im 2. Fachsemester treffen Sie die Entscheidung für eine der beiden angebotenen Studienrichtungen:</a:t>
            </a:r>
          </a:p>
          <a:p>
            <a:pPr marL="1257300" lvl="2" indent="-342900">
              <a:lnSpc>
                <a:spcPct val="90000"/>
              </a:lnSpc>
              <a:spcAft>
                <a:spcPts val="300"/>
              </a:spcAft>
              <a:buFont typeface="+mj-lt"/>
              <a:buAutoNum type="arabicParenBoth"/>
            </a:pPr>
            <a:r>
              <a:rPr lang="de-DE" altLang="de-DE" sz="1600" dirty="0">
                <a:latin typeface="Noto Sans Med" panose="020B0602040504020204" pitchFamily="34"/>
                <a:ea typeface="Noto Sans Med" panose="020B0602040504020204" pitchFamily="34"/>
                <a:cs typeface="Noto Sans Med" panose="020B0602040504020204" pitchFamily="34"/>
              </a:rPr>
              <a:t>Lebenslanges Lernen und Medienbildung (StR LLLMB)</a:t>
            </a:r>
          </a:p>
          <a:p>
            <a:pPr marL="1257300" lvl="2" indent="-342900">
              <a:lnSpc>
                <a:spcPct val="90000"/>
              </a:lnSpc>
              <a:spcBef>
                <a:spcPts val="0"/>
              </a:spcBef>
              <a:spcAft>
                <a:spcPts val="1200"/>
              </a:spcAft>
              <a:buFont typeface="+mj-lt"/>
              <a:buAutoNum type="arabicParenBoth"/>
            </a:pPr>
            <a:r>
              <a:rPr lang="de-DE" altLang="de-DE" sz="1600" dirty="0">
                <a:latin typeface="Noto Sans Med" panose="020B0602040504020204" pitchFamily="34"/>
                <a:ea typeface="Noto Sans Med" panose="020B0602040504020204" pitchFamily="34"/>
                <a:cs typeface="Noto Sans Med" panose="020B0602040504020204" pitchFamily="34"/>
              </a:rPr>
              <a:t>Sozialpädagogik und Allgemeine Erziehungswissenschaft (StR SPAEW)</a:t>
            </a:r>
          </a:p>
        </p:txBody>
      </p:sp>
      <p:sp>
        <p:nvSpPr>
          <p:cNvPr id="6" name="Textfeld 5">
            <a:extLst>
              <a:ext uri="{FF2B5EF4-FFF2-40B4-BE49-F238E27FC236}">
                <a16:creationId xmlns:a16="http://schemas.microsoft.com/office/drawing/2014/main" id="{D72675C5-0E8D-4426-81D2-59AE8DDBF49F}"/>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Grundlegende Informationen</a:t>
            </a:r>
          </a:p>
        </p:txBody>
      </p:sp>
    </p:spTree>
    <p:extLst>
      <p:ext uri="{BB962C8B-B14F-4D97-AF65-F5344CB8AC3E}">
        <p14:creationId xmlns:p14="http://schemas.microsoft.com/office/powerpoint/2010/main" val="3875889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elle 5"/>
          <p:cNvGraphicFramePr>
            <a:graphicFrameLocks noGrp="1"/>
          </p:cNvGraphicFramePr>
          <p:nvPr>
            <p:extLst>
              <p:ext uri="{D42A27DB-BD31-4B8C-83A1-F6EECF244321}">
                <p14:modId xmlns:p14="http://schemas.microsoft.com/office/powerpoint/2010/main" val="1220286026"/>
              </p:ext>
            </p:extLst>
          </p:nvPr>
        </p:nvGraphicFramePr>
        <p:xfrm>
          <a:off x="395306" y="856740"/>
          <a:ext cx="8353387" cy="4688362"/>
        </p:xfrm>
        <a:graphic>
          <a:graphicData uri="http://schemas.openxmlformats.org/drawingml/2006/table">
            <a:tbl>
              <a:tblPr firstRow="1" bandRow="1">
                <a:tableStyleId>{5C22544A-7EE6-4342-B048-85BDC9FD1C3A}</a:tableStyleId>
              </a:tblPr>
              <a:tblGrid>
                <a:gridCol w="800303">
                  <a:extLst>
                    <a:ext uri="{9D8B030D-6E8A-4147-A177-3AD203B41FA5}">
                      <a16:colId xmlns:a16="http://schemas.microsoft.com/office/drawing/2014/main" val="20000"/>
                    </a:ext>
                  </a:extLst>
                </a:gridCol>
                <a:gridCol w="1776826">
                  <a:extLst>
                    <a:ext uri="{9D8B030D-6E8A-4147-A177-3AD203B41FA5}">
                      <a16:colId xmlns:a16="http://schemas.microsoft.com/office/drawing/2014/main" val="20001"/>
                    </a:ext>
                  </a:extLst>
                </a:gridCol>
                <a:gridCol w="2044146">
                  <a:extLst>
                    <a:ext uri="{9D8B030D-6E8A-4147-A177-3AD203B41FA5}">
                      <a16:colId xmlns:a16="http://schemas.microsoft.com/office/drawing/2014/main" val="20002"/>
                    </a:ext>
                  </a:extLst>
                </a:gridCol>
                <a:gridCol w="1777196">
                  <a:extLst>
                    <a:ext uri="{9D8B030D-6E8A-4147-A177-3AD203B41FA5}">
                      <a16:colId xmlns:a16="http://schemas.microsoft.com/office/drawing/2014/main" val="20003"/>
                    </a:ext>
                  </a:extLst>
                </a:gridCol>
                <a:gridCol w="1954916">
                  <a:extLst>
                    <a:ext uri="{9D8B030D-6E8A-4147-A177-3AD203B41FA5}">
                      <a16:colId xmlns:a16="http://schemas.microsoft.com/office/drawing/2014/main" val="20004"/>
                    </a:ext>
                  </a:extLst>
                </a:gridCol>
              </a:tblGrid>
              <a:tr h="336034">
                <a:tc>
                  <a:txBody>
                    <a:bodyPr/>
                    <a:lstStyle/>
                    <a:p>
                      <a:endParaRPr lang="de-DE" sz="12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500" dirty="0">
                          <a:latin typeface="Noto Sans Med" panose="020B0602040504020204" pitchFamily="34"/>
                          <a:ea typeface="Noto Sans Med" panose="020B0602040504020204" pitchFamily="34"/>
                          <a:cs typeface="Noto Sans Med" panose="020B0602040504020204" pitchFamily="34"/>
                        </a:rPr>
                        <a:t>Montag</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500" dirty="0">
                          <a:latin typeface="Noto Sans Med" panose="020B0602040504020204" pitchFamily="34"/>
                          <a:ea typeface="Noto Sans Med" panose="020B0602040504020204" pitchFamily="34"/>
                          <a:cs typeface="Noto Sans Med" panose="020B0602040504020204" pitchFamily="34"/>
                        </a:rPr>
                        <a:t>Dienstag</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500" dirty="0">
                          <a:latin typeface="Noto Sans Med" panose="020B0602040504020204" pitchFamily="34"/>
                          <a:ea typeface="Noto Sans Med" panose="020B0602040504020204" pitchFamily="34"/>
                          <a:cs typeface="Noto Sans Med" panose="020B0602040504020204" pitchFamily="34"/>
                        </a:rPr>
                        <a:t>Mittwoch</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de-DE" sz="1500" dirty="0">
                          <a:latin typeface="Noto Sans Med" panose="020B0602040504020204" pitchFamily="34"/>
                          <a:ea typeface="Noto Sans Med" panose="020B0602040504020204" pitchFamily="34"/>
                          <a:cs typeface="Noto Sans Med" panose="020B0602040504020204" pitchFamily="34"/>
                        </a:rPr>
                        <a:t>Donnerstag</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426533">
                <a:tc rowSpan="2">
                  <a:txBody>
                    <a:bodyPr/>
                    <a:lstStyle/>
                    <a:p>
                      <a:r>
                        <a:rPr lang="de-DE" sz="1300" dirty="0">
                          <a:latin typeface="Noto Sans Med" panose="020B0602040504020204" pitchFamily="34"/>
                          <a:ea typeface="Noto Sans Med" panose="020B0602040504020204" pitchFamily="34"/>
                          <a:cs typeface="Noto Sans Med" panose="020B0602040504020204" pitchFamily="34"/>
                        </a:rPr>
                        <a:t>10-12</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de-DE" sz="120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baseline="0" dirty="0">
                          <a:latin typeface="Noto Sans Med" panose="020B0602040504020204" pitchFamily="34"/>
                          <a:ea typeface="Noto Sans Med" panose="020B0602040504020204" pitchFamily="34"/>
                          <a:cs typeface="Noto Sans Med" panose="020B0602040504020204" pitchFamily="34"/>
                        </a:rPr>
                        <a:t>Modul 2</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672111">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dirty="0">
                          <a:latin typeface="Noto Sans Med" panose="020B0602040504020204" pitchFamily="34"/>
                          <a:ea typeface="Noto Sans Med" panose="020B0602040504020204" pitchFamily="34"/>
                          <a:cs typeface="Noto Sans Med" panose="020B0602040504020204" pitchFamily="34"/>
                        </a:rPr>
                        <a:t>VL: Theorien pädagogischen Handelns</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86066359"/>
                  </a:ext>
                </a:extLst>
              </a:tr>
              <a:tr h="414564">
                <a:tc rowSpan="2">
                  <a:txBody>
                    <a:bodyPr/>
                    <a:lstStyle/>
                    <a:p>
                      <a:r>
                        <a:rPr lang="de-DE" sz="1300" dirty="0">
                          <a:latin typeface="Noto Sans Med" panose="020B0602040504020204" pitchFamily="34"/>
                          <a:ea typeface="Noto Sans Med" panose="020B0602040504020204" pitchFamily="34"/>
                          <a:cs typeface="Noto Sans Med" panose="020B0602040504020204" pitchFamily="34"/>
                        </a:rPr>
                        <a:t>12-14</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baseline="0" dirty="0">
                          <a:latin typeface="Noto Sans Med" panose="020B0602040504020204" pitchFamily="34"/>
                          <a:ea typeface="Noto Sans Med" panose="020B0602040504020204" pitchFamily="34"/>
                          <a:cs typeface="Noto Sans Med" panose="020B0602040504020204" pitchFamily="34"/>
                        </a:rPr>
                        <a:t>Modul 2</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aseline="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54730">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rPr>
                        <a:t>Pädagogische Professionalität</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FA94"/>
                    </a:solidFill>
                  </a:tcPr>
                </a:tc>
                <a:tc vMerge="1">
                  <a:txBody>
                    <a:bodyPr/>
                    <a:lstStyle/>
                    <a:p>
                      <a:pPr algn="ctr"/>
                      <a:endParaRPr lang="de-DE"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37174052"/>
                  </a:ext>
                </a:extLst>
              </a:tr>
              <a:tr h="540162">
                <a:tc rowSpan="2">
                  <a:txBody>
                    <a:bodyPr/>
                    <a:lstStyle/>
                    <a:p>
                      <a:r>
                        <a:rPr lang="de-DE" sz="1300" dirty="0">
                          <a:latin typeface="Noto Sans Med" panose="020B0602040504020204" pitchFamily="34"/>
                          <a:ea typeface="Noto Sans Med" panose="020B0602040504020204" pitchFamily="34"/>
                          <a:cs typeface="Noto Sans Med" panose="020B0602040504020204" pitchFamily="34"/>
                        </a:rPr>
                        <a:t>14-16</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baseline="0" dirty="0">
                          <a:latin typeface="Noto Sans Med" panose="020B0602040504020204" pitchFamily="34"/>
                          <a:ea typeface="Noto Sans Med" panose="020B0602040504020204" pitchFamily="34"/>
                          <a:cs typeface="Noto Sans Med" panose="020B0602040504020204" pitchFamily="34"/>
                        </a:rPr>
                        <a:t>Modul 2</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baseline="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0162">
                <a:tc vMerge="1">
                  <a:txBody>
                    <a:bodyPr/>
                    <a:lstStyle/>
                    <a:p>
                      <a:endParaRPr lang="de-D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aseline="0" dirty="0">
                          <a:latin typeface="Noto Sans Med" panose="020B0602040504020204" pitchFamily="34"/>
                          <a:ea typeface="Noto Sans Med" panose="020B0602040504020204" pitchFamily="34"/>
                          <a:cs typeface="Noto Sans Med" panose="020B0602040504020204" pitchFamily="34"/>
                        </a:rPr>
                        <a:t>Anthropologische Voraussetzungen von Erziehung &amp; Bildung</a:t>
                      </a: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E8FF"/>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780924331"/>
                  </a:ext>
                </a:extLst>
              </a:tr>
              <a:tr h="1104188">
                <a:tc>
                  <a:txBody>
                    <a:bodyPr/>
                    <a:lstStyle/>
                    <a:p>
                      <a:r>
                        <a:rPr lang="de-DE" sz="1300" dirty="0">
                          <a:latin typeface="Noto Sans Med" panose="020B0602040504020204" pitchFamily="34"/>
                          <a:ea typeface="Noto Sans Med" panose="020B0602040504020204" pitchFamily="34"/>
                          <a:cs typeface="Noto Sans Med" panose="020B0602040504020204" pitchFamily="34"/>
                        </a:rPr>
                        <a:t>16-18</a:t>
                      </a:r>
                    </a:p>
                  </a:txBody>
                  <a:tcPr marL="91447" marR="91447"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aseline="0"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b="1" dirty="0">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dk1"/>
                        </a:solidFill>
                        <a:latin typeface="Noto Sans Med" panose="020B0602040504020204" pitchFamily="34"/>
                        <a:ea typeface="Noto Sans Med" panose="020B0602040504020204" pitchFamily="34"/>
                        <a:cs typeface="Noto Sans Med" panose="020B0602040504020204" pitchFamily="34"/>
                      </a:endParaRPr>
                    </a:p>
                  </a:txBody>
                  <a:tcPr marL="91447" marR="91447"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8" name="Textfeld 7">
            <a:extLst>
              <a:ext uri="{FF2B5EF4-FFF2-40B4-BE49-F238E27FC236}">
                <a16:creationId xmlns:a16="http://schemas.microsoft.com/office/drawing/2014/main" id="{18F67420-2310-409A-9993-A7608489A200}"/>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0" name="Textfeld 9">
            <a:extLst>
              <a:ext uri="{FF2B5EF4-FFF2-40B4-BE49-F238E27FC236}">
                <a16:creationId xmlns:a16="http://schemas.microsoft.com/office/drawing/2014/main" id="{073B2209-B338-4A2D-A9ED-DE7F3B926D2A}"/>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Beispielstundenplan Beifach 1. Semester</a:t>
            </a:r>
          </a:p>
        </p:txBody>
      </p:sp>
    </p:spTree>
    <p:extLst>
      <p:ext uri="{BB962C8B-B14F-4D97-AF65-F5344CB8AC3E}">
        <p14:creationId xmlns:p14="http://schemas.microsoft.com/office/powerpoint/2010/main" val="2855468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nhaltsplatzhalter 2">
            <a:extLst>
              <a:ext uri="{FF2B5EF4-FFF2-40B4-BE49-F238E27FC236}">
                <a16:creationId xmlns:a16="http://schemas.microsoft.com/office/drawing/2014/main" id="{DF812D01-F177-4F7F-B061-DAB5F5A72355}"/>
              </a:ext>
            </a:extLst>
          </p:cNvPr>
          <p:cNvSpPr>
            <a:spLocks noGrp="1"/>
          </p:cNvSpPr>
          <p:nvPr>
            <p:ph idx="1"/>
          </p:nvPr>
        </p:nvSpPr>
        <p:spPr>
          <a:xfrm>
            <a:off x="395078" y="696079"/>
            <a:ext cx="8199437" cy="5688629"/>
          </a:xfrm>
        </p:spPr>
        <p:txBody>
          <a:bodyPr>
            <a:normAutofit lnSpcReduction="10000"/>
          </a:bodyPr>
          <a:lstStyle/>
          <a:p>
            <a:pPr>
              <a:lnSpc>
                <a:spcPct val="150000"/>
              </a:lnSpc>
            </a:pPr>
            <a:r>
              <a:rPr lang="de-DE" altLang="de-DE" sz="1800" dirty="0">
                <a:latin typeface="Noto Sans Med" panose="020B0602040504020204" pitchFamily="34"/>
                <a:ea typeface="Noto Sans Med" panose="020B0602040504020204" pitchFamily="34"/>
                <a:cs typeface="Noto Sans Med" panose="020B0602040504020204" pitchFamily="34"/>
              </a:rPr>
              <a:t>Sie müssen sich sowohl für Lehrveranstaltungen als auch für Prüfungen anmelden. Diese Anmeldungen werden über das Online-Portal JOGU-StINe abgewickelt: </a:t>
            </a:r>
          </a:p>
          <a:p>
            <a:pPr marL="400050" lvl="1" indent="0">
              <a:lnSpc>
                <a:spcPct val="150000"/>
              </a:lnSpc>
              <a:spcAft>
                <a:spcPts val="1200"/>
              </a:spcAft>
              <a:buNone/>
            </a:pPr>
            <a:r>
              <a:rPr lang="de-DE" altLang="de-DE" sz="1800" dirty="0">
                <a:latin typeface="Noto Sans Med" panose="020B0602040504020204" pitchFamily="34"/>
                <a:ea typeface="Noto Sans Med" panose="020B0602040504020204" pitchFamily="34"/>
                <a:cs typeface="Noto Sans Med" panose="020B0602040504020204" pitchFamily="34"/>
                <a:hlinkClick r:id="rId3"/>
              </a:rPr>
              <a:t>www.jogustine.uni-mainz.de</a:t>
            </a:r>
            <a:r>
              <a:rPr lang="de-DE" altLang="de-DE" sz="1800" dirty="0">
                <a:latin typeface="Noto Sans Med" panose="020B0602040504020204" pitchFamily="34"/>
                <a:ea typeface="Noto Sans Med" panose="020B0602040504020204" pitchFamily="34"/>
                <a:cs typeface="Noto Sans Med" panose="020B0602040504020204" pitchFamily="34"/>
              </a:rPr>
              <a:t>  </a:t>
            </a:r>
          </a:p>
          <a:p>
            <a:pPr>
              <a:lnSpc>
                <a:spcPct val="150000"/>
              </a:lnSpc>
            </a:pPr>
            <a:r>
              <a:rPr lang="de-DE" altLang="de-DE" sz="1800" dirty="0">
                <a:latin typeface="Noto Sans Med" panose="020B0602040504020204" pitchFamily="34"/>
                <a:ea typeface="Noto Sans Med" panose="020B0602040504020204" pitchFamily="34"/>
                <a:cs typeface="Noto Sans Med" panose="020B0602040504020204" pitchFamily="34"/>
              </a:rPr>
              <a:t>Alle Informationen rund um JOGU-StINe können Sie der Infoseite entnehmen. Hier finden Sie auch die JOGU-StINe Informationsbroschüre zum Download: </a:t>
            </a:r>
          </a:p>
          <a:p>
            <a:pPr marL="400050" lvl="1" indent="0">
              <a:lnSpc>
                <a:spcPct val="150000"/>
              </a:lnSpc>
              <a:spcAft>
                <a:spcPts val="1200"/>
              </a:spcAft>
              <a:buNone/>
            </a:pPr>
            <a:r>
              <a:rPr lang="de-DE" altLang="de-DE" sz="1800" dirty="0">
                <a:latin typeface="Noto Sans Med" panose="020B0602040504020204" pitchFamily="34"/>
                <a:ea typeface="Noto Sans Med" panose="020B0602040504020204" pitchFamily="34"/>
                <a:cs typeface="Noto Sans Med" panose="020B0602040504020204" pitchFamily="34"/>
                <a:hlinkClick r:id="rId4"/>
              </a:rPr>
              <a:t>https://info.jogustine.uni-mainz.de/</a:t>
            </a:r>
            <a:endParaRPr lang="de-DE" altLang="de-DE" sz="1800" dirty="0">
              <a:latin typeface="Noto Sans Med" panose="020B0602040504020204" pitchFamily="34"/>
              <a:ea typeface="Noto Sans Med" panose="020B0602040504020204" pitchFamily="34"/>
              <a:cs typeface="Noto Sans Med" panose="020B0602040504020204" pitchFamily="34"/>
            </a:endParaRPr>
          </a:p>
          <a:p>
            <a:pPr>
              <a:lnSpc>
                <a:spcPct val="150000"/>
              </a:lnSpc>
            </a:pPr>
            <a:r>
              <a:rPr lang="de-DE" altLang="de-DE" sz="1800" dirty="0">
                <a:latin typeface="Noto Sans Med" panose="020B0602040504020204" pitchFamily="34"/>
                <a:ea typeface="Noto Sans Med" panose="020B0602040504020204" pitchFamily="34"/>
                <a:cs typeface="Noto Sans Med" panose="020B0602040504020204" pitchFamily="34"/>
              </a:rPr>
              <a:t>Zusätzlich finden Sie auf den Infoseiten eine Auswahl an anwenderbezogenen Tutorials/Lernvideos zu den unterschiedlichsten Themen, wie beispielsweise die Lehrveranstaltungsanmeldung, die Funktionen von JOGU-StINe und vieles mehr: </a:t>
            </a:r>
          </a:p>
          <a:p>
            <a:pPr marL="400050" lvl="1" indent="0">
              <a:lnSpc>
                <a:spcPct val="150000"/>
              </a:lnSpc>
              <a:buNone/>
            </a:pPr>
            <a:r>
              <a:rPr lang="de-DE" altLang="de-DE" sz="1800" dirty="0">
                <a:latin typeface="Noto Sans Med" panose="020B0602040504020204" pitchFamily="34"/>
                <a:ea typeface="Noto Sans Med" panose="020B0602040504020204" pitchFamily="34"/>
                <a:cs typeface="Noto Sans Med" panose="020B0602040504020204" pitchFamily="34"/>
                <a:hlinkClick r:id="rId5"/>
              </a:rPr>
              <a:t>https://info.jogustine.uni-mainz.de/studierende/informationsvideos/</a:t>
            </a:r>
            <a:r>
              <a:rPr lang="de-DE" altLang="de-DE" sz="1800" dirty="0">
                <a:latin typeface="Noto Sans Med" panose="020B0602040504020204" pitchFamily="34"/>
                <a:ea typeface="Noto Sans Med" panose="020B0602040504020204" pitchFamily="34"/>
                <a:cs typeface="Noto Sans Med" panose="020B0602040504020204" pitchFamily="34"/>
              </a:rPr>
              <a:t> </a:t>
            </a:r>
          </a:p>
        </p:txBody>
      </p:sp>
      <p:cxnSp>
        <p:nvCxnSpPr>
          <p:cNvPr id="5" name="Gerade Verbindung 8">
            <a:extLst>
              <a:ext uri="{FF2B5EF4-FFF2-40B4-BE49-F238E27FC236}">
                <a16:creationId xmlns:a16="http://schemas.microsoft.com/office/drawing/2014/main" id="{5FC51FAD-262F-48E2-B4B9-FF1571FA5E39}"/>
              </a:ext>
            </a:extLst>
          </p:cNvPr>
          <p:cNvCxnSpPr/>
          <p:nvPr/>
        </p:nvCxnSpPr>
        <p:spPr>
          <a:xfrm>
            <a:off x="333375" y="549275"/>
            <a:ext cx="8199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9E0355BA-54B7-4221-95ED-7F804FC55D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13" name="Textfeld 12">
            <a:extLst>
              <a:ext uri="{FF2B5EF4-FFF2-40B4-BE49-F238E27FC236}">
                <a16:creationId xmlns:a16="http://schemas.microsoft.com/office/drawing/2014/main" id="{ECF36330-720B-4C10-B511-592BA6478BB4}"/>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4" name="Textfeld 13">
            <a:extLst>
              <a:ext uri="{FF2B5EF4-FFF2-40B4-BE49-F238E27FC236}">
                <a16:creationId xmlns:a16="http://schemas.microsoft.com/office/drawing/2014/main" id="{59BDCF31-0D07-49EE-950E-8CEB1C812E14}"/>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JOGU-StINe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nhaltsplatzhalter 2">
            <a:extLst>
              <a:ext uri="{FF2B5EF4-FFF2-40B4-BE49-F238E27FC236}">
                <a16:creationId xmlns:a16="http://schemas.microsoft.com/office/drawing/2014/main" id="{DF812D01-F177-4F7F-B061-DAB5F5A72355}"/>
              </a:ext>
            </a:extLst>
          </p:cNvPr>
          <p:cNvSpPr>
            <a:spLocks noGrp="1"/>
          </p:cNvSpPr>
          <p:nvPr>
            <p:ph idx="1"/>
          </p:nvPr>
        </p:nvSpPr>
        <p:spPr>
          <a:xfrm>
            <a:off x="395078" y="696079"/>
            <a:ext cx="8353386" cy="5688629"/>
          </a:xfrm>
        </p:spPr>
        <p:txBody>
          <a:bodyPr>
            <a:normAutofit/>
          </a:bodyPr>
          <a:lstStyle/>
          <a:p>
            <a:pPr>
              <a:lnSpc>
                <a:spcPct val="110000"/>
              </a:lnSpc>
              <a:spcBef>
                <a:spcPts val="24"/>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Sie müssen sich zu allen Lehrveranstaltungen, die Sie besuchen wollen, in JOGU-StINe anmelden. Die Anmeldung zu Lehrveranstaltungen sowie die Abmeldung von Lehrveranstaltungen, sind nur zu bestimmten Zeiträumen möglich! Während einer laufenden Anmeldephase können Sie sich unbegrenzt an- und abmelden.</a:t>
            </a:r>
          </a:p>
          <a:p>
            <a:pPr>
              <a:lnSpc>
                <a:spcPct val="110000"/>
              </a:lnSpc>
              <a:spcBef>
                <a:spcPts val="24"/>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Insgesamt gibt es drei Anmeldephasen: die Hauptanmeldephase, die 2. Anmeldephase (für Erstsemester, Fach- und Hochschulwechsler) und die Restplatzvergabephase.</a:t>
            </a:r>
          </a:p>
          <a:p>
            <a:pPr>
              <a:lnSpc>
                <a:spcPct val="110000"/>
              </a:lnSpc>
              <a:spcBef>
                <a:spcPts val="24"/>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Die für Sie nun zunächst relevante Lehrveranstaltungsanmeldephase (für Erstsemester, Fach- und Hochschulwechsler) findet statt: </a:t>
            </a:r>
          </a:p>
          <a:p>
            <a:pPr marL="400050" lvl="1" indent="0">
              <a:lnSpc>
                <a:spcPct val="110000"/>
              </a:lnSpc>
              <a:spcBef>
                <a:spcPts val="24"/>
              </a:spcBef>
              <a:spcAft>
                <a:spcPts val="1200"/>
              </a:spcAft>
              <a:buNone/>
            </a:pPr>
            <a:r>
              <a:rPr lang="de-DE" altLang="de-DE" sz="2000" b="1" u="sng" dirty="0">
                <a:latin typeface="Noto Sans Med" panose="020B0602040504020204" pitchFamily="34"/>
                <a:ea typeface="Noto Sans Med" panose="020B0602040504020204" pitchFamily="34"/>
                <a:cs typeface="Noto Sans Med" panose="020B0602040504020204" pitchFamily="34"/>
              </a:rPr>
              <a:t>Mo, 11.04.2022, 13:00 Uhr – Mi, 13.04.2022, 13:00 Uhr</a:t>
            </a:r>
          </a:p>
          <a:p>
            <a:pPr>
              <a:lnSpc>
                <a:spcPct val="150000"/>
              </a:lnSpc>
              <a:spcAft>
                <a:spcPts val="600"/>
              </a:spcAft>
            </a:pPr>
            <a:r>
              <a:rPr lang="de-DE" altLang="de-DE" sz="1800" dirty="0">
                <a:latin typeface="Noto Sans Med" panose="020B0602040504020204" pitchFamily="34"/>
                <a:ea typeface="Noto Sans Med" panose="020B0602040504020204" pitchFamily="34"/>
                <a:cs typeface="Noto Sans Med" panose="020B0602040504020204" pitchFamily="34"/>
              </a:rPr>
              <a:t>Informationen zu den jeweiligen Anmeldephasen finden Sie unter:</a:t>
            </a:r>
          </a:p>
          <a:p>
            <a:pPr marL="400050" lvl="1" indent="0">
              <a:lnSpc>
                <a:spcPct val="150000"/>
              </a:lnSpc>
              <a:spcBef>
                <a:spcPts val="0"/>
              </a:spcBef>
              <a:buNone/>
            </a:pPr>
            <a:r>
              <a:rPr lang="de-DE" altLang="de-DE" sz="1800" dirty="0">
                <a:latin typeface="Noto Sans Med" panose="020B0602040504020204" pitchFamily="34"/>
                <a:ea typeface="Noto Sans Med" panose="020B0602040504020204" pitchFamily="34"/>
                <a:cs typeface="Noto Sans Med" panose="020B0602040504020204" pitchFamily="34"/>
                <a:hlinkClick r:id="rId3"/>
              </a:rPr>
              <a:t>https://info.jogustine.uni-mainz.de/anmeldephasen/</a:t>
            </a:r>
            <a:r>
              <a:rPr lang="de-DE" altLang="de-DE" sz="1800" dirty="0">
                <a:latin typeface="Noto Sans Med" panose="020B0602040504020204" pitchFamily="34"/>
                <a:ea typeface="Noto Sans Med" panose="020B0602040504020204" pitchFamily="34"/>
                <a:cs typeface="Noto Sans Med" panose="020B0602040504020204" pitchFamily="34"/>
              </a:rPr>
              <a:t> </a:t>
            </a:r>
          </a:p>
        </p:txBody>
      </p:sp>
      <p:cxnSp>
        <p:nvCxnSpPr>
          <p:cNvPr id="5" name="Gerade Verbindung 8">
            <a:extLst>
              <a:ext uri="{FF2B5EF4-FFF2-40B4-BE49-F238E27FC236}">
                <a16:creationId xmlns:a16="http://schemas.microsoft.com/office/drawing/2014/main" id="{5FC51FAD-262F-48E2-B4B9-FF1571FA5E39}"/>
              </a:ext>
            </a:extLst>
          </p:cNvPr>
          <p:cNvCxnSpPr/>
          <p:nvPr/>
        </p:nvCxnSpPr>
        <p:spPr>
          <a:xfrm>
            <a:off x="333375" y="549275"/>
            <a:ext cx="8199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9E0355BA-54B7-4221-95ED-7F804FC55D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13" name="Textfeld 12">
            <a:extLst>
              <a:ext uri="{FF2B5EF4-FFF2-40B4-BE49-F238E27FC236}">
                <a16:creationId xmlns:a16="http://schemas.microsoft.com/office/drawing/2014/main" id="{ECF36330-720B-4C10-B511-592BA6478BB4}"/>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4" name="Textfeld 13">
            <a:extLst>
              <a:ext uri="{FF2B5EF4-FFF2-40B4-BE49-F238E27FC236}">
                <a16:creationId xmlns:a16="http://schemas.microsoft.com/office/drawing/2014/main" id="{59BDCF31-0D07-49EE-950E-8CEB1C812E14}"/>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Lehrveranstaltungsanmeldung</a:t>
            </a:r>
          </a:p>
        </p:txBody>
      </p:sp>
    </p:spTree>
    <p:extLst>
      <p:ext uri="{BB962C8B-B14F-4D97-AF65-F5344CB8AC3E}">
        <p14:creationId xmlns:p14="http://schemas.microsoft.com/office/powerpoint/2010/main" val="1701447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nhaltsplatzhalter 2">
            <a:extLst>
              <a:ext uri="{FF2B5EF4-FFF2-40B4-BE49-F238E27FC236}">
                <a16:creationId xmlns:a16="http://schemas.microsoft.com/office/drawing/2014/main" id="{DF812D01-F177-4F7F-B061-DAB5F5A72355}"/>
              </a:ext>
            </a:extLst>
          </p:cNvPr>
          <p:cNvSpPr>
            <a:spLocks noGrp="1"/>
          </p:cNvSpPr>
          <p:nvPr>
            <p:ph idx="1"/>
          </p:nvPr>
        </p:nvSpPr>
        <p:spPr>
          <a:xfrm>
            <a:off x="410308" y="1484014"/>
            <a:ext cx="8353386" cy="3669024"/>
          </a:xfrm>
        </p:spPr>
        <p:txBody>
          <a:bodyPr>
            <a:normAutofit/>
          </a:bodyPr>
          <a:lstStyle/>
          <a:p>
            <a:pPr>
              <a:lnSpc>
                <a:spcPct val="110000"/>
              </a:lnSpc>
              <a:spcBef>
                <a:spcPts val="24"/>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Nachdem Sie sich zu Ihren Lehrveranstaltungen angemeldet haben und die Anmeldephase vorbei ist, findet die Platzvergabe statt. Dabei ist sichergestellt, dass genügend Veranstaltungen und Plätze vorhanden sind, so dass Sie die für Sie vorgesehenen Veranstaltungen besuchen können. </a:t>
            </a:r>
          </a:p>
          <a:p>
            <a:pPr>
              <a:lnSpc>
                <a:spcPct val="110000"/>
              </a:lnSpc>
              <a:spcBef>
                <a:spcPts val="24"/>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Dies bedeutet jedoch nicht, dass Sie in jedem Fall Ihren Wunschtermin oder Ihre Wunschveranstaltung besuchen können. Sie finden eine Übersicht Ihrer Veranstaltungen in JOGU-StINe. So ergibt sich dann Ihr persönlicher Stundenplan. Bitte haben Sie etwas Geduld. Die Vergabe der Plätze findet nicht sofort statt!</a:t>
            </a:r>
          </a:p>
          <a:p>
            <a:pPr marL="0" indent="0">
              <a:lnSpc>
                <a:spcPct val="110000"/>
              </a:lnSpc>
              <a:spcBef>
                <a:spcPts val="24"/>
              </a:spcBef>
              <a:spcAft>
                <a:spcPts val="1200"/>
              </a:spcAft>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p:txBody>
      </p:sp>
      <p:cxnSp>
        <p:nvCxnSpPr>
          <p:cNvPr id="5" name="Gerade Verbindung 8">
            <a:extLst>
              <a:ext uri="{FF2B5EF4-FFF2-40B4-BE49-F238E27FC236}">
                <a16:creationId xmlns:a16="http://schemas.microsoft.com/office/drawing/2014/main" id="{5FC51FAD-262F-48E2-B4B9-FF1571FA5E39}"/>
              </a:ext>
            </a:extLst>
          </p:cNvPr>
          <p:cNvCxnSpPr/>
          <p:nvPr/>
        </p:nvCxnSpPr>
        <p:spPr>
          <a:xfrm>
            <a:off x="333375" y="549275"/>
            <a:ext cx="8199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9E0355BA-54B7-4221-95ED-7F804FC55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13" name="Textfeld 12">
            <a:extLst>
              <a:ext uri="{FF2B5EF4-FFF2-40B4-BE49-F238E27FC236}">
                <a16:creationId xmlns:a16="http://schemas.microsoft.com/office/drawing/2014/main" id="{ECF36330-720B-4C10-B511-592BA6478BB4}"/>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4" name="Textfeld 13">
            <a:extLst>
              <a:ext uri="{FF2B5EF4-FFF2-40B4-BE49-F238E27FC236}">
                <a16:creationId xmlns:a16="http://schemas.microsoft.com/office/drawing/2014/main" id="{59BDCF31-0D07-49EE-950E-8CEB1C812E14}"/>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Lehrveranstaltungsanmeldung</a:t>
            </a:r>
          </a:p>
        </p:txBody>
      </p:sp>
    </p:spTree>
    <p:extLst>
      <p:ext uri="{BB962C8B-B14F-4D97-AF65-F5344CB8AC3E}">
        <p14:creationId xmlns:p14="http://schemas.microsoft.com/office/powerpoint/2010/main" val="2228988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nhaltsplatzhalter 2">
            <a:extLst>
              <a:ext uri="{FF2B5EF4-FFF2-40B4-BE49-F238E27FC236}">
                <a16:creationId xmlns:a16="http://schemas.microsoft.com/office/drawing/2014/main" id="{DF812D01-F177-4F7F-B061-DAB5F5A72355}"/>
              </a:ext>
            </a:extLst>
          </p:cNvPr>
          <p:cNvSpPr>
            <a:spLocks noGrp="1"/>
          </p:cNvSpPr>
          <p:nvPr>
            <p:ph idx="1"/>
          </p:nvPr>
        </p:nvSpPr>
        <p:spPr>
          <a:xfrm>
            <a:off x="107504" y="1050346"/>
            <a:ext cx="8892480" cy="4898934"/>
          </a:xfrm>
        </p:spPr>
        <p:txBody>
          <a:bodyPr>
            <a:normAutofit/>
          </a:bodyPr>
          <a:lstStyle/>
          <a:p>
            <a:pPr>
              <a:lnSpc>
                <a:spcPct val="110000"/>
              </a:lnSpc>
              <a:spcBef>
                <a:spcPts val="24"/>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Diese 3. Anmeldephase für Lehrveranstaltungen ist die sog. Restplatzvergabephase. Diese läuft i.d.R. in der ersten Woche nach Vorlesungsbeginn und funktioniert nach dem Prinzip „</a:t>
            </a:r>
            <a:r>
              <a:rPr lang="de-DE" altLang="de-DE" sz="1800" dirty="0" err="1">
                <a:latin typeface="Noto Sans Med" panose="020B0602040504020204" pitchFamily="34"/>
                <a:ea typeface="Noto Sans Med" panose="020B0602040504020204" pitchFamily="34"/>
                <a:cs typeface="Noto Sans Med" panose="020B0602040504020204" pitchFamily="34"/>
              </a:rPr>
              <a:t>first</a:t>
            </a:r>
            <a:r>
              <a:rPr lang="de-DE" altLang="de-DE" sz="1800" dirty="0">
                <a:latin typeface="Noto Sans Med" panose="020B0602040504020204" pitchFamily="34"/>
                <a:ea typeface="Noto Sans Med" panose="020B0602040504020204" pitchFamily="34"/>
                <a:cs typeface="Noto Sans Med" panose="020B0602040504020204" pitchFamily="34"/>
              </a:rPr>
              <a:t> </a:t>
            </a:r>
            <a:r>
              <a:rPr lang="de-DE" altLang="de-DE" sz="1800" dirty="0" err="1">
                <a:latin typeface="Noto Sans Med" panose="020B0602040504020204" pitchFamily="34"/>
                <a:ea typeface="Noto Sans Med" panose="020B0602040504020204" pitchFamily="34"/>
                <a:cs typeface="Noto Sans Med" panose="020B0602040504020204" pitchFamily="34"/>
              </a:rPr>
              <a:t>come</a:t>
            </a:r>
            <a:r>
              <a:rPr lang="de-DE" altLang="de-DE" sz="1800" dirty="0">
                <a:latin typeface="Noto Sans Med" panose="020B0602040504020204" pitchFamily="34"/>
                <a:ea typeface="Noto Sans Med" panose="020B0602040504020204" pitchFamily="34"/>
                <a:cs typeface="Noto Sans Med" panose="020B0602040504020204" pitchFamily="34"/>
              </a:rPr>
              <a:t>, </a:t>
            </a:r>
            <a:r>
              <a:rPr lang="de-DE" altLang="de-DE" sz="1800" dirty="0" err="1">
                <a:latin typeface="Noto Sans Med" panose="020B0602040504020204" pitchFamily="34"/>
                <a:ea typeface="Noto Sans Med" panose="020B0602040504020204" pitchFamily="34"/>
                <a:cs typeface="Noto Sans Med" panose="020B0602040504020204" pitchFamily="34"/>
              </a:rPr>
              <a:t>first</a:t>
            </a:r>
            <a:r>
              <a:rPr lang="de-DE" altLang="de-DE" sz="1800" dirty="0">
                <a:latin typeface="Noto Sans Med" panose="020B0602040504020204" pitchFamily="34"/>
                <a:ea typeface="Noto Sans Med" panose="020B0602040504020204" pitchFamily="34"/>
                <a:cs typeface="Noto Sans Med" panose="020B0602040504020204" pitchFamily="34"/>
              </a:rPr>
              <a:t> </a:t>
            </a:r>
            <a:r>
              <a:rPr lang="de-DE" altLang="de-DE" sz="1800" dirty="0" err="1">
                <a:latin typeface="Noto Sans Med" panose="020B0602040504020204" pitchFamily="34"/>
                <a:ea typeface="Noto Sans Med" panose="020B0602040504020204" pitchFamily="34"/>
                <a:cs typeface="Noto Sans Med" panose="020B0602040504020204" pitchFamily="34"/>
              </a:rPr>
              <a:t>serve</a:t>
            </a:r>
            <a:r>
              <a:rPr lang="de-DE" altLang="de-DE" sz="1800" dirty="0">
                <a:latin typeface="Noto Sans Med" panose="020B0602040504020204" pitchFamily="34"/>
                <a:ea typeface="Noto Sans Med" panose="020B0602040504020204" pitchFamily="34"/>
                <a:cs typeface="Noto Sans Med" panose="020B0602040504020204" pitchFamily="34"/>
              </a:rPr>
              <a:t>“. </a:t>
            </a:r>
          </a:p>
          <a:p>
            <a:pPr>
              <a:lnSpc>
                <a:spcPct val="110000"/>
              </a:lnSpc>
              <a:spcBef>
                <a:spcPts val="24"/>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Sollten Sie sich zu Veranstaltungen angemeldet haben, die Sie nun doch nicht besuchen können/möchten, nutzen Sie bitte diese Anmeldephase, um sich von diesen Lehrveranstaltungen wieder abzumelden. </a:t>
            </a:r>
          </a:p>
          <a:p>
            <a:pPr>
              <a:lnSpc>
                <a:spcPct val="110000"/>
              </a:lnSpc>
              <a:spcBef>
                <a:spcPts val="24"/>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Durch die Abmeldung bekommen Ihre Kommilitonen und Kommilitoninnen die Möglichkeit, die freiwerdenden Plätze zu belegen.</a:t>
            </a:r>
          </a:p>
          <a:p>
            <a:pPr>
              <a:lnSpc>
                <a:spcPct val="110000"/>
              </a:lnSpc>
              <a:spcBef>
                <a:spcPts val="24"/>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Restplatzvergabephase (3. Anmeldephase): </a:t>
            </a:r>
          </a:p>
          <a:p>
            <a:pPr marL="400050" lvl="1" indent="0">
              <a:lnSpc>
                <a:spcPct val="110000"/>
              </a:lnSpc>
              <a:spcBef>
                <a:spcPts val="24"/>
              </a:spcBef>
              <a:spcAft>
                <a:spcPts val="1200"/>
              </a:spcAft>
              <a:buNone/>
            </a:pPr>
            <a:r>
              <a:rPr lang="de-DE" altLang="de-DE" sz="2000" b="1" u="sng" dirty="0">
                <a:latin typeface="Noto Sans Med" panose="020B0602040504020204" pitchFamily="34"/>
                <a:ea typeface="Noto Sans Med" panose="020B0602040504020204" pitchFamily="34"/>
                <a:cs typeface="Noto Sans Med" panose="020B0602040504020204" pitchFamily="34"/>
              </a:rPr>
              <a:t>Dienstag, 19.04.2022, 13:00 Uhr – Freitag, 22.04.2022, 21:00 Uhr</a:t>
            </a:r>
            <a:endParaRPr lang="de-DE" altLang="de-DE" sz="1800" dirty="0">
              <a:latin typeface="Noto Sans Med" panose="020B0602040504020204" pitchFamily="34"/>
              <a:ea typeface="Noto Sans Med" panose="020B0602040504020204" pitchFamily="34"/>
              <a:cs typeface="Noto Sans Med" panose="020B0602040504020204" pitchFamily="34"/>
            </a:endParaRPr>
          </a:p>
        </p:txBody>
      </p:sp>
      <p:cxnSp>
        <p:nvCxnSpPr>
          <p:cNvPr id="5" name="Gerade Verbindung 8">
            <a:extLst>
              <a:ext uri="{FF2B5EF4-FFF2-40B4-BE49-F238E27FC236}">
                <a16:creationId xmlns:a16="http://schemas.microsoft.com/office/drawing/2014/main" id="{5FC51FAD-262F-48E2-B4B9-FF1571FA5E39}"/>
              </a:ext>
            </a:extLst>
          </p:cNvPr>
          <p:cNvCxnSpPr/>
          <p:nvPr/>
        </p:nvCxnSpPr>
        <p:spPr>
          <a:xfrm>
            <a:off x="333375" y="549275"/>
            <a:ext cx="8199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9E0355BA-54B7-4221-95ED-7F804FC55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13" name="Textfeld 12">
            <a:extLst>
              <a:ext uri="{FF2B5EF4-FFF2-40B4-BE49-F238E27FC236}">
                <a16:creationId xmlns:a16="http://schemas.microsoft.com/office/drawing/2014/main" id="{ECF36330-720B-4C10-B511-592BA6478BB4}"/>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4" name="Textfeld 13">
            <a:extLst>
              <a:ext uri="{FF2B5EF4-FFF2-40B4-BE49-F238E27FC236}">
                <a16:creationId xmlns:a16="http://schemas.microsoft.com/office/drawing/2014/main" id="{59BDCF31-0D07-49EE-950E-8CEB1C812E14}"/>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Restplatzvergabe</a:t>
            </a:r>
          </a:p>
        </p:txBody>
      </p:sp>
    </p:spTree>
    <p:extLst>
      <p:ext uri="{BB962C8B-B14F-4D97-AF65-F5344CB8AC3E}">
        <p14:creationId xmlns:p14="http://schemas.microsoft.com/office/powerpoint/2010/main" val="341635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nhaltsplatzhalter 2">
            <a:extLst>
              <a:ext uri="{FF2B5EF4-FFF2-40B4-BE49-F238E27FC236}">
                <a16:creationId xmlns:a16="http://schemas.microsoft.com/office/drawing/2014/main" id="{DF812D01-F177-4F7F-B061-DAB5F5A72355}"/>
              </a:ext>
            </a:extLst>
          </p:cNvPr>
          <p:cNvSpPr>
            <a:spLocks noGrp="1"/>
          </p:cNvSpPr>
          <p:nvPr>
            <p:ph idx="1"/>
          </p:nvPr>
        </p:nvSpPr>
        <p:spPr>
          <a:xfrm>
            <a:off x="179512" y="821750"/>
            <a:ext cx="8892480" cy="5703594"/>
          </a:xfrm>
        </p:spPr>
        <p:txBody>
          <a:bodyPr>
            <a:normAutofit/>
          </a:bodyPr>
          <a:lstStyle/>
          <a:p>
            <a:pPr>
              <a:lnSpc>
                <a:spcPct val="110000"/>
              </a:lnSpc>
              <a:spcBef>
                <a:spcPts val="24"/>
              </a:spcBef>
              <a:spcAft>
                <a:spcPts val="1200"/>
              </a:spcAft>
              <a:buFont typeface="+mj-lt"/>
              <a:buAutoNum type="arabicParenBoth"/>
            </a:pPr>
            <a:r>
              <a:rPr lang="de-DE" altLang="de-DE" sz="1800" dirty="0">
                <a:latin typeface="Noto Sans Med" panose="020B0602040504020204" pitchFamily="34"/>
                <a:ea typeface="Noto Sans Med" panose="020B0602040504020204" pitchFamily="34"/>
                <a:cs typeface="Noto Sans Med" panose="020B0602040504020204" pitchFamily="34"/>
              </a:rPr>
              <a:t>Immer erst zum Modul anmelden, danach ist eine Anmeldung zu Lehrveranstaltungen möglich.</a:t>
            </a:r>
          </a:p>
          <a:p>
            <a:pPr>
              <a:lnSpc>
                <a:spcPct val="110000"/>
              </a:lnSpc>
              <a:spcBef>
                <a:spcPts val="24"/>
              </a:spcBef>
              <a:spcAft>
                <a:spcPts val="1200"/>
              </a:spcAft>
              <a:buFont typeface="+mj-lt"/>
              <a:buAutoNum type="arabicParenBoth"/>
            </a:pPr>
            <a:r>
              <a:rPr lang="de-DE" altLang="de-DE" sz="1800" dirty="0">
                <a:latin typeface="Noto Sans Med" panose="020B0602040504020204" pitchFamily="34"/>
                <a:ea typeface="Noto Sans Med" panose="020B0602040504020204" pitchFamily="34"/>
                <a:cs typeface="Noto Sans Med" panose="020B0602040504020204" pitchFamily="34"/>
              </a:rPr>
              <a:t>Manche Seminare werden in sog. Anmeldegruppen mehrfach zu unterschiedlichen Zeiten angeboten. Bei der Anmeldung in diesen Anmeldegruppen müssen Sie Prioritäten vergeben. Bitte schließen Sie keine Veranstaltungen aus! Sollten Sie an einem der verfügbaren Termine bereits andere Veranstaltungen geplant haben, vergeben Sie bitte die letzte Priorität.</a:t>
            </a:r>
          </a:p>
          <a:p>
            <a:pPr>
              <a:lnSpc>
                <a:spcPct val="110000"/>
              </a:lnSpc>
              <a:spcBef>
                <a:spcPts val="24"/>
              </a:spcBef>
              <a:spcAft>
                <a:spcPts val="1200"/>
              </a:spcAft>
              <a:buFont typeface="+mj-lt"/>
              <a:buAutoNum type="arabicParenBoth"/>
            </a:pPr>
            <a:r>
              <a:rPr lang="de-DE" altLang="de-DE" sz="1800" dirty="0">
                <a:latin typeface="Noto Sans Med" panose="020B0602040504020204" pitchFamily="34"/>
                <a:ea typeface="Noto Sans Med" panose="020B0602040504020204" pitchFamily="34"/>
                <a:cs typeface="Noto Sans Med" panose="020B0602040504020204" pitchFamily="34"/>
              </a:rPr>
              <a:t>Sie haben eine Überschneidung im Stundenplan? Schreiben Sie dem Studienbüro. </a:t>
            </a:r>
            <a:br>
              <a:rPr lang="de-DE" altLang="de-DE" sz="1800" dirty="0">
                <a:latin typeface="Noto Sans Med" panose="020B0602040504020204" pitchFamily="34"/>
                <a:ea typeface="Noto Sans Med" panose="020B0602040504020204" pitchFamily="34"/>
                <a:cs typeface="Noto Sans Med" panose="020B0602040504020204" pitchFamily="34"/>
              </a:rPr>
            </a:br>
            <a:r>
              <a:rPr lang="de-DE" altLang="de-DE" sz="1800" dirty="0">
                <a:latin typeface="Noto Sans Med" panose="020B0602040504020204" pitchFamily="34"/>
                <a:ea typeface="Noto Sans Med" panose="020B0602040504020204" pitchFamily="34"/>
                <a:cs typeface="Noto Sans Med" panose="020B0602040504020204" pitchFamily="34"/>
              </a:rPr>
              <a:t>Noch besser: Finden Sie eine Kommilitonin / einen Kommilitonen, mit dem Sie den Platz tauschen können, und führen Sie den Tausch im Rahmen der Restplatzvergabephase selbstständig durch. Wenn Sie sicher gehen möchten, schicken Sie bevor Sie den Tausch vornehmen eine Mail an das Studienbüro. Geben Sie hier bitte genau an, um welche Veranstaltungen es sich handelt und wer in welcher Veranstaltung welchen Platz bekommen soll.</a:t>
            </a:r>
          </a:p>
        </p:txBody>
      </p:sp>
      <p:cxnSp>
        <p:nvCxnSpPr>
          <p:cNvPr id="5" name="Gerade Verbindung 8">
            <a:extLst>
              <a:ext uri="{FF2B5EF4-FFF2-40B4-BE49-F238E27FC236}">
                <a16:creationId xmlns:a16="http://schemas.microsoft.com/office/drawing/2014/main" id="{5FC51FAD-262F-48E2-B4B9-FF1571FA5E39}"/>
              </a:ext>
            </a:extLst>
          </p:cNvPr>
          <p:cNvCxnSpPr/>
          <p:nvPr/>
        </p:nvCxnSpPr>
        <p:spPr>
          <a:xfrm>
            <a:off x="333375" y="549275"/>
            <a:ext cx="8199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9E0355BA-54B7-4221-95ED-7F804FC55D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13" name="Textfeld 12">
            <a:extLst>
              <a:ext uri="{FF2B5EF4-FFF2-40B4-BE49-F238E27FC236}">
                <a16:creationId xmlns:a16="http://schemas.microsoft.com/office/drawing/2014/main" id="{ECF36330-720B-4C10-B511-592BA6478BB4}"/>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4" name="Textfeld 13">
            <a:extLst>
              <a:ext uri="{FF2B5EF4-FFF2-40B4-BE49-F238E27FC236}">
                <a16:creationId xmlns:a16="http://schemas.microsoft.com/office/drawing/2014/main" id="{59BDCF31-0D07-49EE-950E-8CEB1C812E14}"/>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Allgemeine Hinweise zur Anmeldung</a:t>
            </a:r>
          </a:p>
        </p:txBody>
      </p:sp>
    </p:spTree>
    <p:extLst>
      <p:ext uri="{BB962C8B-B14F-4D97-AF65-F5344CB8AC3E}">
        <p14:creationId xmlns:p14="http://schemas.microsoft.com/office/powerpoint/2010/main" val="401938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8">
            <a:extLst>
              <a:ext uri="{FF2B5EF4-FFF2-40B4-BE49-F238E27FC236}">
                <a16:creationId xmlns:a16="http://schemas.microsoft.com/office/drawing/2014/main" id="{262AEF72-9844-4E60-8E6F-8C9D10F6C7A4}"/>
              </a:ext>
            </a:extLst>
          </p:cNvPr>
          <p:cNvCxnSpPr/>
          <p:nvPr/>
        </p:nvCxnSpPr>
        <p:spPr>
          <a:xfrm>
            <a:off x="333375" y="549275"/>
            <a:ext cx="8199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88FED2BB-69C8-42B5-94A3-F35763CD6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17" name="Textfeld 16">
            <a:extLst>
              <a:ext uri="{FF2B5EF4-FFF2-40B4-BE49-F238E27FC236}">
                <a16:creationId xmlns:a16="http://schemas.microsoft.com/office/drawing/2014/main" id="{87B6782F-6469-4DC1-AB7B-7A68F2AC72B1}"/>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8" name="Textfeld 17">
            <a:extLst>
              <a:ext uri="{FF2B5EF4-FFF2-40B4-BE49-F238E27FC236}">
                <a16:creationId xmlns:a16="http://schemas.microsoft.com/office/drawing/2014/main" id="{645BCA8A-7E4F-4475-AAC4-B069D6825278}"/>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Erste Schritte und wichtige Plattformen</a:t>
            </a:r>
          </a:p>
        </p:txBody>
      </p:sp>
      <p:sp>
        <p:nvSpPr>
          <p:cNvPr id="20" name="Inhaltsplatzhalter 2">
            <a:extLst>
              <a:ext uri="{FF2B5EF4-FFF2-40B4-BE49-F238E27FC236}">
                <a16:creationId xmlns:a16="http://schemas.microsoft.com/office/drawing/2014/main" id="{67F3C3B0-BD80-44DF-B5E1-1F28D04BBD78}"/>
              </a:ext>
            </a:extLst>
          </p:cNvPr>
          <p:cNvSpPr txBox="1">
            <a:spLocks/>
          </p:cNvSpPr>
          <p:nvPr/>
        </p:nvSpPr>
        <p:spPr>
          <a:xfrm>
            <a:off x="314746" y="933101"/>
            <a:ext cx="8199438" cy="514935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24"/>
              </a:spcBef>
              <a:spcAft>
                <a:spcPts val="1200"/>
              </a:spcAft>
              <a:buNone/>
            </a:pPr>
            <a:r>
              <a:rPr lang="de-DE" altLang="de-DE" sz="1800" dirty="0">
                <a:latin typeface="Noto Sans Med" panose="020B0602040504020204" pitchFamily="34"/>
                <a:ea typeface="Noto Sans Med" panose="020B0602040504020204" pitchFamily="34"/>
                <a:cs typeface="Noto Sans Med" panose="020B0602040504020204" pitchFamily="34"/>
              </a:rPr>
              <a:t>Die folgenden Schritte sind für Sie auch die Voraussetzung dafür, sich für die Lehrveranstaltungen Ihres ersten Semesters anzumelden.</a:t>
            </a:r>
          </a:p>
          <a:p>
            <a:pPr>
              <a:lnSpc>
                <a:spcPct val="110000"/>
              </a:lnSpc>
              <a:spcBef>
                <a:spcPts val="24"/>
              </a:spcBef>
              <a:spcAft>
                <a:spcPts val="300"/>
              </a:spcAft>
            </a:pPr>
            <a:r>
              <a:rPr lang="de-DE" altLang="de-DE" sz="1800" dirty="0">
                <a:latin typeface="Noto Sans Med" panose="020B0602040504020204" pitchFamily="34"/>
                <a:ea typeface="Noto Sans Med" panose="020B0602040504020204" pitchFamily="34"/>
                <a:cs typeface="Noto Sans Med" panose="020B0602040504020204" pitchFamily="34"/>
              </a:rPr>
              <a:t>Ihren Benutzeraccount der Uni-Mainz aktivieren: </a:t>
            </a:r>
          </a:p>
          <a:p>
            <a:pPr marL="0" indent="0">
              <a:lnSpc>
                <a:spcPct val="110000"/>
              </a:lnSpc>
              <a:spcBef>
                <a:spcPts val="24"/>
              </a:spcBef>
              <a:spcAft>
                <a:spcPts val="1200"/>
              </a:spcAft>
              <a:buNone/>
            </a:pPr>
            <a:r>
              <a:rPr lang="de-DE" altLang="de-DE" sz="1800" dirty="0">
                <a:latin typeface="Noto Sans Med" panose="020B0602040504020204" pitchFamily="34"/>
                <a:ea typeface="Noto Sans Med" panose="020B0602040504020204" pitchFamily="34"/>
                <a:cs typeface="Noto Sans Med" panose="020B0602040504020204" pitchFamily="34"/>
                <a:hlinkClick r:id="rId4"/>
              </a:rPr>
              <a:t>https://www.zdv.uni-mainz.de/erste-schritte-fuer-studierende/</a:t>
            </a:r>
            <a:r>
              <a:rPr lang="de-DE" altLang="de-DE" sz="1800" dirty="0">
                <a:latin typeface="Noto Sans Med" panose="020B0602040504020204" pitchFamily="34"/>
                <a:ea typeface="Noto Sans Med" panose="020B0602040504020204" pitchFamily="34"/>
                <a:cs typeface="Noto Sans Med" panose="020B0602040504020204" pitchFamily="34"/>
              </a:rPr>
              <a:t> </a:t>
            </a:r>
          </a:p>
          <a:p>
            <a:pPr>
              <a:lnSpc>
                <a:spcPct val="110000"/>
              </a:lnSpc>
              <a:spcBef>
                <a:spcPts val="24"/>
              </a:spcBef>
              <a:spcAft>
                <a:spcPts val="300"/>
              </a:spcAft>
            </a:pPr>
            <a:r>
              <a:rPr lang="de-DE" altLang="de-DE" sz="1800" dirty="0">
                <a:latin typeface="Noto Sans Med" panose="020B0602040504020204" pitchFamily="34"/>
                <a:ea typeface="Noto Sans Med" panose="020B0602040504020204" pitchFamily="34"/>
                <a:cs typeface="Noto Sans Med" panose="020B0602040504020204" pitchFamily="34"/>
              </a:rPr>
              <a:t>Ihr E-Mailpostfach einrichten: </a:t>
            </a:r>
          </a:p>
          <a:p>
            <a:pPr marL="0" indent="0">
              <a:lnSpc>
                <a:spcPct val="110000"/>
              </a:lnSpc>
              <a:spcBef>
                <a:spcPts val="24"/>
              </a:spcBef>
              <a:spcAft>
                <a:spcPts val="1200"/>
              </a:spcAft>
              <a:buNone/>
            </a:pPr>
            <a:r>
              <a:rPr lang="de-DE" altLang="de-DE" sz="1800" dirty="0">
                <a:latin typeface="Noto Sans Med" panose="020B0602040504020204" pitchFamily="34"/>
                <a:ea typeface="Noto Sans Med" panose="020B0602040504020204" pitchFamily="34"/>
                <a:cs typeface="Noto Sans Med" panose="020B0602040504020204" pitchFamily="34"/>
                <a:hlinkClick r:id="rId4"/>
              </a:rPr>
              <a:t>https://www.zdv.uni-mainz.de/erste-schritte-fuer-studierende/</a:t>
            </a:r>
            <a:r>
              <a:rPr lang="de-DE" altLang="de-DE" sz="1800" dirty="0">
                <a:latin typeface="Noto Sans Med" panose="020B0602040504020204" pitchFamily="34"/>
                <a:ea typeface="Noto Sans Med" panose="020B0602040504020204" pitchFamily="34"/>
                <a:cs typeface="Noto Sans Med" panose="020B0602040504020204" pitchFamily="34"/>
              </a:rPr>
              <a:t> </a:t>
            </a:r>
          </a:p>
          <a:p>
            <a:pPr>
              <a:lnSpc>
                <a:spcPct val="110000"/>
              </a:lnSpc>
              <a:spcBef>
                <a:spcPts val="24"/>
              </a:spcBef>
              <a:spcAft>
                <a:spcPts val="300"/>
              </a:spcAft>
            </a:pPr>
            <a:r>
              <a:rPr lang="de-DE" altLang="de-DE" sz="1800" dirty="0">
                <a:latin typeface="Noto Sans Med" panose="020B0602040504020204" pitchFamily="34"/>
                <a:ea typeface="Noto Sans Med" panose="020B0602040504020204" pitchFamily="34"/>
                <a:cs typeface="Noto Sans Med" panose="020B0602040504020204" pitchFamily="34"/>
              </a:rPr>
              <a:t>Webadresse für Ihre </a:t>
            </a:r>
            <a:r>
              <a:rPr lang="de-DE" altLang="de-DE" sz="1800" dirty="0" err="1">
                <a:latin typeface="Noto Sans Med" panose="020B0602040504020204" pitchFamily="34"/>
                <a:ea typeface="Noto Sans Med" panose="020B0602040504020204" pitchFamily="34"/>
                <a:cs typeface="Noto Sans Med" panose="020B0602040504020204" pitchFamily="34"/>
              </a:rPr>
              <a:t>Students</a:t>
            </a:r>
            <a:r>
              <a:rPr lang="de-DE" altLang="de-DE" sz="1800" dirty="0">
                <a:latin typeface="Noto Sans Med" panose="020B0602040504020204" pitchFamily="34"/>
                <a:ea typeface="Noto Sans Med" panose="020B0602040504020204" pitchFamily="34"/>
                <a:cs typeface="Noto Sans Med" panose="020B0602040504020204" pitchFamily="34"/>
              </a:rPr>
              <a:t>-Mail-Adresse:</a:t>
            </a:r>
          </a:p>
          <a:p>
            <a:pPr marL="0" indent="0">
              <a:lnSpc>
                <a:spcPct val="110000"/>
              </a:lnSpc>
              <a:spcBef>
                <a:spcPts val="24"/>
              </a:spcBef>
              <a:spcAft>
                <a:spcPts val="1200"/>
              </a:spcAft>
              <a:buNone/>
            </a:pPr>
            <a:r>
              <a:rPr lang="de-DE" altLang="de-DE" sz="1800" dirty="0">
                <a:latin typeface="Noto Sans Med" panose="020B0602040504020204" pitchFamily="34"/>
                <a:ea typeface="Noto Sans Med" panose="020B0602040504020204" pitchFamily="34"/>
                <a:cs typeface="Noto Sans Med" panose="020B0602040504020204" pitchFamily="34"/>
                <a:hlinkClick r:id="rId5"/>
              </a:rPr>
              <a:t>https://mail.uni-mainz.de/</a:t>
            </a:r>
            <a:r>
              <a:rPr lang="de-DE" altLang="de-DE" sz="1800" dirty="0">
                <a:latin typeface="Noto Sans Med" panose="020B0602040504020204" pitchFamily="34"/>
                <a:ea typeface="Noto Sans Med" panose="020B0602040504020204" pitchFamily="34"/>
                <a:cs typeface="Noto Sans Med" panose="020B0602040504020204" pitchFamily="34"/>
              </a:rPr>
              <a:t> </a:t>
            </a:r>
          </a:p>
          <a:p>
            <a:pPr>
              <a:lnSpc>
                <a:spcPct val="110000"/>
              </a:lnSpc>
              <a:spcBef>
                <a:spcPts val="24"/>
              </a:spcBef>
              <a:spcAft>
                <a:spcPts val="300"/>
              </a:spcAft>
            </a:pPr>
            <a:r>
              <a:rPr lang="de-DE" altLang="de-DE" sz="1800" dirty="0">
                <a:latin typeface="Noto Sans Med" panose="020B0602040504020204" pitchFamily="34"/>
                <a:ea typeface="Noto Sans Med" panose="020B0602040504020204" pitchFamily="34"/>
                <a:cs typeface="Noto Sans Med" panose="020B0602040504020204" pitchFamily="34"/>
              </a:rPr>
              <a:t>Accountverwaltung:</a:t>
            </a:r>
          </a:p>
          <a:p>
            <a:pPr marL="0" indent="0">
              <a:lnSpc>
                <a:spcPct val="110000"/>
              </a:lnSpc>
              <a:spcBef>
                <a:spcPts val="24"/>
              </a:spcBef>
              <a:spcAft>
                <a:spcPts val="1200"/>
              </a:spcAft>
              <a:buNone/>
            </a:pPr>
            <a:r>
              <a:rPr lang="de-DE" altLang="de-DE" sz="1800" dirty="0">
                <a:latin typeface="Noto Sans Med" panose="020B0602040504020204" pitchFamily="34"/>
                <a:ea typeface="Noto Sans Med" panose="020B0602040504020204" pitchFamily="34"/>
                <a:cs typeface="Noto Sans Med" panose="020B0602040504020204" pitchFamily="34"/>
                <a:hlinkClick r:id="rId6"/>
              </a:rPr>
              <a:t>https://account.uni-mainz.de/</a:t>
            </a:r>
            <a:r>
              <a:rPr lang="de-DE" altLang="de-DE" sz="1800" dirty="0">
                <a:latin typeface="Noto Sans Med" panose="020B0602040504020204" pitchFamily="34"/>
                <a:ea typeface="Noto Sans Med" panose="020B0602040504020204" pitchFamily="34"/>
                <a:cs typeface="Noto Sans Med" panose="020B0602040504020204" pitchFamily="34"/>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7" name="Textfeld 6"/>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Noto Sans Med" panose="020B0602040504020204" pitchFamily="34"/>
                <a:ea typeface="Noto Sans Med" panose="020B0602040504020204" pitchFamily="34"/>
                <a:cs typeface="Noto Sans Med" panose="020B0602040504020204" pitchFamily="34"/>
              </a:rPr>
              <a:t> </a:t>
            </a:r>
          </a:p>
        </p:txBody>
      </p:sp>
      <p:cxnSp>
        <p:nvCxnSpPr>
          <p:cNvPr id="9" name="Gerade Verbindung 8"/>
          <p:cNvCxnSpPr/>
          <p:nvPr/>
        </p:nvCxnSpPr>
        <p:spPr>
          <a:xfrm>
            <a:off x="548687" y="49213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395078" y="836716"/>
            <a:ext cx="8353386" cy="56886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200"/>
              </a:spcAft>
              <a:buNone/>
            </a:pPr>
            <a:r>
              <a:rPr lang="de-DE" sz="2400" dirty="0">
                <a:latin typeface="Noto Sans Med" panose="020B0602040504020204" pitchFamily="34"/>
                <a:ea typeface="Noto Sans Med" panose="020B0602040504020204" pitchFamily="34"/>
                <a:cs typeface="Noto Sans Med" panose="020B0602040504020204" pitchFamily="34"/>
              </a:rPr>
              <a:t>An das Studienbüro wenden Sie sich:</a:t>
            </a:r>
            <a:endParaRPr lang="de-DE" sz="2400" b="1" dirty="0">
              <a:latin typeface="Noto Sans Med" panose="020B0602040504020204" pitchFamily="34"/>
              <a:ea typeface="Noto Sans Med" panose="020B0602040504020204" pitchFamily="34"/>
              <a:cs typeface="Noto Sans Med" panose="020B0602040504020204" pitchFamily="34"/>
            </a:endParaRPr>
          </a:p>
          <a:p>
            <a:pPr>
              <a:lnSpc>
                <a:spcPct val="90000"/>
              </a:lnSpc>
            </a:pPr>
            <a:r>
              <a:rPr lang="de-DE" sz="1800" dirty="0">
                <a:latin typeface="Noto Sans Med" panose="020B0602040504020204" pitchFamily="34"/>
                <a:ea typeface="Noto Sans Med" panose="020B0602040504020204" pitchFamily="34"/>
                <a:cs typeface="Noto Sans Med" panose="020B0602040504020204" pitchFamily="34"/>
              </a:rPr>
              <a:t>bei Fragen zur Prüfungsordnung / Modulhandbuch </a:t>
            </a:r>
          </a:p>
          <a:p>
            <a:pPr>
              <a:lnSpc>
                <a:spcPct val="90000"/>
              </a:lnSpc>
            </a:pPr>
            <a:r>
              <a:rPr lang="de-DE" sz="1800" dirty="0">
                <a:latin typeface="Noto Sans Med" panose="020B0602040504020204" pitchFamily="34"/>
                <a:ea typeface="Noto Sans Med" panose="020B0602040504020204" pitchFamily="34"/>
                <a:cs typeface="Noto Sans Med" panose="020B0602040504020204" pitchFamily="34"/>
              </a:rPr>
              <a:t>bei Fragen zum Studienverlauf bzw. zur Studienplanung </a:t>
            </a:r>
          </a:p>
          <a:p>
            <a:pPr>
              <a:lnSpc>
                <a:spcPct val="90000"/>
              </a:lnSpc>
            </a:pPr>
            <a:r>
              <a:rPr lang="de-DE" sz="1800" dirty="0">
                <a:latin typeface="Noto Sans Med" panose="020B0602040504020204" pitchFamily="34"/>
                <a:ea typeface="Noto Sans Med" panose="020B0602040504020204" pitchFamily="34"/>
                <a:cs typeface="Noto Sans Med" panose="020B0602040504020204" pitchFamily="34"/>
              </a:rPr>
              <a:t>bei Problemen mit der Anmeldung zu Lehrveranstaltungen </a:t>
            </a:r>
          </a:p>
          <a:p>
            <a:pPr>
              <a:lnSpc>
                <a:spcPct val="90000"/>
              </a:lnSpc>
            </a:pPr>
            <a:r>
              <a:rPr lang="de-DE" sz="1800" dirty="0">
                <a:latin typeface="Noto Sans Med" panose="020B0602040504020204" pitchFamily="34"/>
                <a:ea typeface="Noto Sans Med" panose="020B0602040504020204" pitchFamily="34"/>
                <a:cs typeface="Noto Sans Med" panose="020B0602040504020204" pitchFamily="34"/>
              </a:rPr>
              <a:t>bei Fragen zur Anerkennung von Prüfungsleistungen </a:t>
            </a:r>
          </a:p>
          <a:p>
            <a:pPr>
              <a:lnSpc>
                <a:spcPct val="90000"/>
              </a:lnSpc>
            </a:pPr>
            <a:r>
              <a:rPr lang="de-DE" sz="1800" dirty="0">
                <a:latin typeface="Noto Sans Med" panose="020B0602040504020204" pitchFamily="34"/>
                <a:ea typeface="Noto Sans Med" panose="020B0602040504020204" pitchFamily="34"/>
                <a:cs typeface="Noto Sans Med" panose="020B0602040504020204" pitchFamily="34"/>
              </a:rPr>
              <a:t>wenn Sie eine BAföG-Bescheinigung benötigen</a:t>
            </a:r>
          </a:p>
          <a:p>
            <a:pPr>
              <a:lnSpc>
                <a:spcPct val="90000"/>
              </a:lnSpc>
            </a:pPr>
            <a:r>
              <a:rPr lang="de-DE" sz="1800" dirty="0">
                <a:latin typeface="Noto Sans Med" panose="020B0602040504020204" pitchFamily="34"/>
                <a:ea typeface="Noto Sans Med" panose="020B0602040504020204" pitchFamily="34"/>
                <a:cs typeface="Noto Sans Med" panose="020B0602040504020204" pitchFamily="34"/>
              </a:rPr>
              <a:t>bei Fragen der Organisation von Praktika und Auslandsaufenthalt</a:t>
            </a:r>
          </a:p>
          <a:p>
            <a:pPr>
              <a:lnSpc>
                <a:spcPct val="90000"/>
              </a:lnSpc>
            </a:pPr>
            <a:r>
              <a:rPr lang="de-DE" altLang="de-DE" sz="1800" dirty="0">
                <a:latin typeface="Noto Sans Med" panose="020B0602040504020204" pitchFamily="34"/>
                <a:ea typeface="Noto Sans Med" panose="020B0602040504020204" pitchFamily="34"/>
                <a:cs typeface="Noto Sans Med" panose="020B0602040504020204" pitchFamily="34"/>
              </a:rPr>
              <a:t>bei Fragen zum Umgang mit dem Webportal JOGU-StINe </a:t>
            </a:r>
            <a:endParaRPr lang="de-DE" sz="1800" dirty="0">
              <a:latin typeface="Noto Sans Med" panose="020B0602040504020204" pitchFamily="34"/>
              <a:ea typeface="Noto Sans Med" panose="020B0602040504020204" pitchFamily="34"/>
              <a:cs typeface="Noto Sans Med" panose="020B0602040504020204" pitchFamily="34"/>
            </a:endParaRPr>
          </a:p>
          <a:p>
            <a:pPr>
              <a:lnSpc>
                <a:spcPct val="90000"/>
              </a:lnSpc>
            </a:pPr>
            <a:endParaRPr lang="de-DE" sz="2000" dirty="0">
              <a:latin typeface="Noto Sans Med" panose="020B0602040504020204" pitchFamily="34"/>
              <a:ea typeface="Noto Sans Med" panose="020B0602040504020204" pitchFamily="34"/>
              <a:cs typeface="Noto Sans Med" panose="020B0602040504020204" pitchFamily="34"/>
            </a:endParaRPr>
          </a:p>
          <a:p>
            <a:pPr marL="0" indent="0">
              <a:lnSpc>
                <a:spcPct val="90000"/>
              </a:lnSpc>
              <a:buNone/>
            </a:pPr>
            <a:r>
              <a:rPr lang="de-DE" sz="1800" dirty="0">
                <a:latin typeface="Noto Sans Med" panose="020B0602040504020204" pitchFamily="34"/>
                <a:ea typeface="Noto Sans Med" panose="020B0602040504020204" pitchFamily="34"/>
                <a:cs typeface="Noto Sans Med" panose="020B0602040504020204" pitchFamily="34"/>
              </a:rPr>
              <a:t>Sie erreichen das Studienbüro über die E-Mail: </a:t>
            </a:r>
          </a:p>
          <a:p>
            <a:pPr marL="0" indent="0">
              <a:lnSpc>
                <a:spcPct val="90000"/>
              </a:lnSpc>
              <a:buNone/>
            </a:pPr>
            <a:r>
              <a:rPr lang="de-DE" sz="2000" dirty="0">
                <a:latin typeface="Noto Sans Med" panose="020B0602040504020204" pitchFamily="34"/>
                <a:ea typeface="Noto Sans Med" panose="020B0602040504020204" pitchFamily="34"/>
                <a:cs typeface="Noto Sans Med" panose="020B0602040504020204" pitchFamily="34"/>
                <a:hlinkClick r:id="rId4"/>
              </a:rPr>
              <a:t>studienbuero-erziehungswissenschaft@uni-mainz.de</a:t>
            </a:r>
            <a:r>
              <a:rPr lang="de-DE" sz="2000" dirty="0">
                <a:latin typeface="Noto Sans Med" panose="020B0602040504020204" pitchFamily="34"/>
                <a:ea typeface="Noto Sans Med" panose="020B0602040504020204" pitchFamily="34"/>
                <a:cs typeface="Noto Sans Med" panose="020B0602040504020204" pitchFamily="34"/>
              </a:rPr>
              <a:t> </a:t>
            </a:r>
          </a:p>
          <a:p>
            <a:pPr>
              <a:lnSpc>
                <a:spcPct val="90000"/>
              </a:lnSpc>
            </a:pPr>
            <a:endParaRPr lang="de-DE" sz="2000" dirty="0">
              <a:latin typeface="Noto Sans Med" panose="020B0602040504020204" pitchFamily="34"/>
              <a:ea typeface="Noto Sans Med" panose="020B0602040504020204" pitchFamily="34"/>
              <a:cs typeface="Noto Sans Med" panose="020B0602040504020204" pitchFamily="34"/>
            </a:endParaRPr>
          </a:p>
          <a:p>
            <a:pPr marL="0" indent="0">
              <a:lnSpc>
                <a:spcPct val="90000"/>
              </a:lnSpc>
              <a:spcAft>
                <a:spcPts val="600"/>
              </a:spcAft>
              <a:buNone/>
            </a:pPr>
            <a:r>
              <a:rPr lang="de-DE" sz="1800" dirty="0">
                <a:latin typeface="Noto Sans Med" panose="020B0602040504020204" pitchFamily="34"/>
                <a:ea typeface="Noto Sans Med" panose="020B0602040504020204" pitchFamily="34"/>
                <a:cs typeface="Noto Sans Med" panose="020B0602040504020204" pitchFamily="34"/>
              </a:rPr>
              <a:t>Wenn Sie sich per Mail an das Studienbüro wenden, machen Sie bitte immer folgende Angaben: </a:t>
            </a:r>
          </a:p>
          <a:p>
            <a:pPr>
              <a:lnSpc>
                <a:spcPct val="90000"/>
              </a:lnSpc>
            </a:pPr>
            <a:r>
              <a:rPr lang="de-DE" sz="1800" dirty="0">
                <a:latin typeface="Noto Sans Med" panose="020B0602040504020204" pitchFamily="34"/>
                <a:ea typeface="Noto Sans Med" panose="020B0602040504020204" pitchFamily="34"/>
                <a:cs typeface="Noto Sans Med" panose="020B0602040504020204" pitchFamily="34"/>
              </a:rPr>
              <a:t>Namen / Matrikelnummer </a:t>
            </a:r>
          </a:p>
          <a:p>
            <a:pPr>
              <a:lnSpc>
                <a:spcPct val="90000"/>
              </a:lnSpc>
            </a:pPr>
            <a:r>
              <a:rPr lang="de-DE" sz="1800" dirty="0">
                <a:latin typeface="Noto Sans Med" panose="020B0602040504020204" pitchFamily="34"/>
                <a:ea typeface="Noto Sans Med" panose="020B0602040504020204" pitchFamily="34"/>
                <a:cs typeface="Noto Sans Med" panose="020B0602040504020204" pitchFamily="34"/>
              </a:rPr>
              <a:t>Kernfach / Beifach </a:t>
            </a:r>
            <a:endParaRPr lang="de-DE" altLang="de-DE" sz="1800" dirty="0">
              <a:latin typeface="Noto Sans Med" panose="020B0602040504020204" pitchFamily="34"/>
              <a:ea typeface="Noto Sans Med" panose="020B0602040504020204" pitchFamily="34"/>
              <a:cs typeface="Noto Sans Med" panose="020B0602040504020204" pitchFamily="34"/>
            </a:endParaRPr>
          </a:p>
          <a:p>
            <a:pPr marL="457200" lvl="1" indent="0">
              <a:lnSpc>
                <a:spcPct val="90000"/>
              </a:lnSpc>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a:p>
            <a:pPr lvl="2">
              <a:lnSpc>
                <a:spcPct val="90000"/>
              </a:lnSpc>
              <a:buFont typeface="Wingdings" pitchFamily="2" charset="2"/>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p:txBody>
      </p:sp>
      <p:sp>
        <p:nvSpPr>
          <p:cNvPr id="16" name="Textfeld 15">
            <a:extLst>
              <a:ext uri="{FF2B5EF4-FFF2-40B4-BE49-F238E27FC236}">
                <a16:creationId xmlns:a16="http://schemas.microsoft.com/office/drawing/2014/main" id="{6E9F1306-1799-4413-979F-B3B1CB90A43D}"/>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Studienbüro</a:t>
            </a:r>
          </a:p>
        </p:txBody>
      </p:sp>
    </p:spTree>
    <p:extLst>
      <p:ext uri="{BB962C8B-B14F-4D97-AF65-F5344CB8AC3E}">
        <p14:creationId xmlns:p14="http://schemas.microsoft.com/office/powerpoint/2010/main" val="1763856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Gerade Verbindung 8">
            <a:extLst>
              <a:ext uri="{FF2B5EF4-FFF2-40B4-BE49-F238E27FC236}">
                <a16:creationId xmlns:a16="http://schemas.microsoft.com/office/drawing/2014/main" id="{396F8F47-D9F2-4C30-A349-45561D48F097}"/>
              </a:ext>
            </a:extLst>
          </p:cNvPr>
          <p:cNvCxnSpPr/>
          <p:nvPr/>
        </p:nvCxnSpPr>
        <p:spPr>
          <a:xfrm>
            <a:off x="333375" y="549275"/>
            <a:ext cx="81994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63E4E887-E785-4EBA-A738-0C5ACF5953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18" name="Textfeld 17">
            <a:extLst>
              <a:ext uri="{FF2B5EF4-FFF2-40B4-BE49-F238E27FC236}">
                <a16:creationId xmlns:a16="http://schemas.microsoft.com/office/drawing/2014/main" id="{DF1E2180-1CDE-4B42-A134-4E141EE959F4}"/>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9" name="Textfeld 18">
            <a:extLst>
              <a:ext uri="{FF2B5EF4-FFF2-40B4-BE49-F238E27FC236}">
                <a16:creationId xmlns:a16="http://schemas.microsoft.com/office/drawing/2014/main" id="{1708093B-738F-4ED4-948C-45869FCFB305}"/>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Studienbüro Sprechzeiten</a:t>
            </a:r>
          </a:p>
        </p:txBody>
      </p:sp>
      <p:sp>
        <p:nvSpPr>
          <p:cNvPr id="21" name="Inhaltsplatzhalter 2">
            <a:extLst>
              <a:ext uri="{FF2B5EF4-FFF2-40B4-BE49-F238E27FC236}">
                <a16:creationId xmlns:a16="http://schemas.microsoft.com/office/drawing/2014/main" id="{8E95432D-5C93-4BA0-9E38-43C02A15BF31}"/>
              </a:ext>
            </a:extLst>
          </p:cNvPr>
          <p:cNvSpPr>
            <a:spLocks noGrp="1"/>
          </p:cNvSpPr>
          <p:nvPr>
            <p:ph idx="1"/>
          </p:nvPr>
        </p:nvSpPr>
        <p:spPr>
          <a:xfrm>
            <a:off x="333375" y="764704"/>
            <a:ext cx="8487098" cy="5688629"/>
          </a:xfrm>
        </p:spPr>
        <p:txBody>
          <a:bodyPr>
            <a:normAutofit fontScale="92500" lnSpcReduction="10000"/>
          </a:bodyPr>
          <a:lstStyle/>
          <a:p>
            <a:pPr marL="0" indent="0">
              <a:lnSpc>
                <a:spcPct val="150000"/>
              </a:lnSpc>
              <a:buNone/>
            </a:pPr>
            <a:r>
              <a:rPr lang="de-DE" altLang="de-DE" sz="2000" b="1" dirty="0">
                <a:latin typeface="Noto Sans Med" panose="020B0602040504020204" pitchFamily="34"/>
                <a:ea typeface="Noto Sans Med" panose="020B0602040504020204" pitchFamily="34"/>
                <a:cs typeface="Noto Sans Med" panose="020B0602040504020204" pitchFamily="34"/>
              </a:rPr>
              <a:t>Allgemeine Informationen zu Sprechzeiten:</a:t>
            </a:r>
          </a:p>
          <a:p>
            <a:pPr marL="0" indent="0">
              <a:buNone/>
            </a:pPr>
            <a:r>
              <a:rPr lang="de-DE" altLang="de-DE" sz="1800" dirty="0">
                <a:latin typeface="Noto Sans Med" panose="020B0602040504020204" pitchFamily="34"/>
                <a:ea typeface="Noto Sans Med" panose="020B0602040504020204" pitchFamily="34"/>
                <a:cs typeface="Noto Sans Med" panose="020B0602040504020204" pitchFamily="34"/>
              </a:rPr>
              <a:t>Nach aktuellen Stand finden auf weiteres keine Präsenzsprechstunden statt. Veränderungen und aktuelle Sprechzeiten finden Sie auf unserer Webseite unter: </a:t>
            </a:r>
          </a:p>
          <a:p>
            <a:pPr marL="0" indent="0">
              <a:buNone/>
            </a:pPr>
            <a:r>
              <a:rPr lang="de-DE" altLang="de-DE" sz="1800" dirty="0">
                <a:latin typeface="Noto Sans Med" panose="020B0602040504020204" pitchFamily="34"/>
                <a:ea typeface="Noto Sans Med" panose="020B0602040504020204" pitchFamily="34"/>
                <a:cs typeface="Noto Sans Med" panose="020B0602040504020204" pitchFamily="34"/>
                <a:hlinkClick r:id="rId3"/>
              </a:rPr>
              <a:t>https://www.studienbuero.erziehungswissenschaft.uni-mainz.de/sprechstunden/</a:t>
            </a:r>
            <a:r>
              <a:rPr lang="de-DE" altLang="de-DE" sz="1800" dirty="0">
                <a:latin typeface="Noto Sans Med" panose="020B0602040504020204" pitchFamily="34"/>
                <a:ea typeface="Noto Sans Med" panose="020B0602040504020204" pitchFamily="34"/>
                <a:cs typeface="Noto Sans Med" panose="020B0602040504020204" pitchFamily="34"/>
              </a:rPr>
              <a:t> </a:t>
            </a:r>
          </a:p>
          <a:p>
            <a:pPr marL="0" indent="0">
              <a:lnSpc>
                <a:spcPct val="150000"/>
              </a:lnSpc>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a:p>
            <a:pPr marL="0" indent="0">
              <a:lnSpc>
                <a:spcPct val="150000"/>
              </a:lnSpc>
              <a:buNone/>
            </a:pPr>
            <a:r>
              <a:rPr lang="de-DE" altLang="de-DE" sz="2000" b="1" dirty="0">
                <a:latin typeface="Noto Sans Med" panose="020B0602040504020204" pitchFamily="34"/>
                <a:ea typeface="Noto Sans Med" panose="020B0602040504020204" pitchFamily="34"/>
                <a:cs typeface="Noto Sans Med" panose="020B0602040504020204" pitchFamily="34"/>
              </a:rPr>
              <a:t>Sprechzeiten in der Einführungswoche:</a:t>
            </a:r>
            <a:endParaRPr lang="de-DE" altLang="de-DE" sz="2000" dirty="0">
              <a:latin typeface="Noto Sans Med" panose="020B0602040504020204" pitchFamily="34"/>
              <a:ea typeface="Noto Sans Med" panose="020B0602040504020204" pitchFamily="34"/>
              <a:cs typeface="Noto Sans Med" panose="020B0602040504020204" pitchFamily="34"/>
            </a:endParaRPr>
          </a:p>
          <a:p>
            <a:pPr marL="0" indent="0">
              <a:spcAft>
                <a:spcPts val="600"/>
              </a:spcAft>
              <a:buFont typeface="Wingdings" panose="05000000000000000000" pitchFamily="2" charset="2"/>
              <a:buNone/>
            </a:pPr>
            <a:r>
              <a:rPr lang="de-DE" altLang="de-DE" sz="1800" dirty="0">
                <a:latin typeface="Noto Sans Med" panose="020B0602040504020204" pitchFamily="34"/>
                <a:ea typeface="Noto Sans Med" panose="020B0602040504020204" pitchFamily="34"/>
                <a:cs typeface="Noto Sans Med" panose="020B0602040504020204" pitchFamily="34"/>
              </a:rPr>
              <a:t>In der Einführungswoche werden wir in ausgedehnten Telefon-Sprechstunden für Ihre Anliegen und Fragen zur Verfügung stehen. Sie erreichen uns:</a:t>
            </a:r>
          </a:p>
          <a:p>
            <a:pPr>
              <a:spcBef>
                <a:spcPts val="0"/>
              </a:spcBef>
              <a:spcAft>
                <a:spcPts val="300"/>
              </a:spcAft>
            </a:pPr>
            <a:r>
              <a:rPr lang="de-DE" altLang="de-DE" sz="2000" b="1" dirty="0">
                <a:latin typeface="Noto Sans Med" panose="020B0602040504020204" pitchFamily="34"/>
                <a:ea typeface="Noto Sans Med" panose="020B0602040504020204" pitchFamily="34"/>
                <a:cs typeface="Noto Sans Med" panose="020B0602040504020204" pitchFamily="34"/>
              </a:rPr>
              <a:t>Dienstag, den 12.04.2022, 15:00-16:30 Uhr, Raum 02.209 oder Tel.: 06131 39 26377</a:t>
            </a:r>
          </a:p>
          <a:p>
            <a:pPr>
              <a:spcBef>
                <a:spcPts val="0"/>
              </a:spcBef>
              <a:spcAft>
                <a:spcPts val="300"/>
              </a:spcAft>
            </a:pPr>
            <a:r>
              <a:rPr lang="de-DE" altLang="de-DE" sz="2000" b="1" dirty="0">
                <a:latin typeface="Noto Sans Med" panose="020B0602040504020204" pitchFamily="34"/>
                <a:ea typeface="Noto Sans Med" panose="020B0602040504020204" pitchFamily="34"/>
                <a:cs typeface="Noto Sans Med" panose="020B0602040504020204" pitchFamily="34"/>
              </a:rPr>
              <a:t>Mittwoch, den 13.04.2022, 11:00-13:00 Uhr, Raum 02.211 oder unter 06131 39 29348</a:t>
            </a:r>
          </a:p>
          <a:p>
            <a:pPr>
              <a:spcBef>
                <a:spcPts val="0"/>
              </a:spcBef>
              <a:spcAft>
                <a:spcPts val="300"/>
              </a:spcAft>
            </a:pPr>
            <a:r>
              <a:rPr lang="de-DE" altLang="de-DE" sz="2000" b="1" dirty="0">
                <a:latin typeface="Noto Sans Med" panose="020B0602040504020204" pitchFamily="34"/>
                <a:ea typeface="Noto Sans Med" panose="020B0602040504020204" pitchFamily="34"/>
                <a:cs typeface="Noto Sans Med" panose="020B0602040504020204" pitchFamily="34"/>
              </a:rPr>
              <a:t>Donnerstag, den 14.04.2022, 10:00-12:00 Uhr, Raum 02.209 oder unter 06131 39 26377</a:t>
            </a:r>
          </a:p>
          <a:p>
            <a:pPr>
              <a:spcBef>
                <a:spcPts val="0"/>
              </a:spcBef>
              <a:spcAft>
                <a:spcPts val="300"/>
              </a:spcAft>
            </a:pPr>
            <a:r>
              <a:rPr lang="de-DE" altLang="de-DE" sz="2000" b="1" dirty="0">
                <a:latin typeface="Noto Sans Med" panose="020B0602040504020204" pitchFamily="34"/>
                <a:ea typeface="Noto Sans Med" panose="020B0602040504020204" pitchFamily="34"/>
                <a:cs typeface="Noto Sans Med" panose="020B0602040504020204" pitchFamily="34"/>
              </a:rPr>
              <a:t>Donnerstag, den 14.04.2022, 11:00-13:00 Uhr, Raum 02.211 oder unter 06131 39 29348</a:t>
            </a:r>
          </a:p>
          <a:p>
            <a:pPr>
              <a:spcBef>
                <a:spcPts val="0"/>
              </a:spcBef>
              <a:spcAft>
                <a:spcPts val="300"/>
              </a:spcAft>
            </a:pPr>
            <a:endParaRPr lang="de-DE" altLang="de-DE" sz="2000" b="1" dirty="0">
              <a:latin typeface="Noto Sans Med" panose="020B0602040504020204" pitchFamily="34"/>
              <a:ea typeface="Noto Sans Med" panose="020B0602040504020204" pitchFamily="34"/>
              <a:cs typeface="Noto Sans Med" panose="020B0602040504020204" pitchFamily="3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7" name="Textfeld 6"/>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Noto Sans Med" panose="020B0602040504020204" pitchFamily="34"/>
                <a:ea typeface="Noto Sans Med" panose="020B0602040504020204" pitchFamily="34"/>
                <a:cs typeface="Noto Sans Med" panose="020B0602040504020204" pitchFamily="34"/>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548687" y="1175846"/>
            <a:ext cx="8496944" cy="45063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200"/>
              </a:spcAft>
              <a:buNone/>
            </a:pPr>
            <a:r>
              <a:rPr lang="de-DE" sz="2400" dirty="0">
                <a:latin typeface="Noto Sans Med" panose="020B0602040504020204" pitchFamily="34"/>
                <a:ea typeface="Noto Sans Med" panose="020B0602040504020204" pitchFamily="34"/>
                <a:cs typeface="Noto Sans Med" panose="020B0602040504020204" pitchFamily="34"/>
                <a:hlinkClick r:id="rId4"/>
              </a:rPr>
              <a:t>Dr. Matthias Ruppert </a:t>
            </a:r>
            <a:endParaRPr lang="de-DE" sz="2000" dirty="0">
              <a:latin typeface="Noto Sans Med" panose="020B0602040504020204" pitchFamily="34"/>
              <a:ea typeface="Noto Sans Med" panose="020B0602040504020204" pitchFamily="34"/>
              <a:cs typeface="Noto Sans Med" panose="020B0602040504020204" pitchFamily="34"/>
            </a:endParaRPr>
          </a:p>
          <a:p>
            <a:pPr marL="0" indent="0">
              <a:lnSpc>
                <a:spcPct val="90000"/>
              </a:lnSpc>
              <a:spcAft>
                <a:spcPts val="600"/>
              </a:spcAft>
              <a:buNone/>
            </a:pPr>
            <a:r>
              <a:rPr lang="de-DE" sz="1800" dirty="0">
                <a:latin typeface="Noto Sans Med" panose="020B0602040504020204" pitchFamily="34"/>
                <a:ea typeface="Noto Sans Med" panose="020B0602040504020204" pitchFamily="34"/>
                <a:cs typeface="Noto Sans Med" panose="020B0602040504020204" pitchFamily="34"/>
              </a:rPr>
              <a:t>Raum: 02.215, Georg Forster-Gebäude  </a:t>
            </a:r>
          </a:p>
          <a:p>
            <a:pPr marL="0" indent="0">
              <a:lnSpc>
                <a:spcPct val="90000"/>
              </a:lnSpc>
              <a:spcAft>
                <a:spcPts val="600"/>
              </a:spcAft>
              <a:buNone/>
            </a:pPr>
            <a:r>
              <a:rPr lang="de-DE" sz="1800" dirty="0">
                <a:latin typeface="Noto Sans Med" panose="020B0602040504020204" pitchFamily="34"/>
                <a:ea typeface="Noto Sans Med" panose="020B0602040504020204" pitchFamily="34"/>
                <a:cs typeface="Noto Sans Med" panose="020B0602040504020204" pitchFamily="34"/>
              </a:rPr>
              <a:t>Telefon: +49 6131 39 20077 </a:t>
            </a:r>
          </a:p>
          <a:p>
            <a:pPr marL="0" indent="0">
              <a:lnSpc>
                <a:spcPct val="90000"/>
              </a:lnSpc>
              <a:buNone/>
            </a:pPr>
            <a:r>
              <a:rPr lang="de-DE" sz="1800" dirty="0">
                <a:latin typeface="Noto Sans Med" panose="020B0602040504020204" pitchFamily="34"/>
                <a:ea typeface="Noto Sans Med" panose="020B0602040504020204" pitchFamily="34"/>
                <a:cs typeface="Noto Sans Med" panose="020B0602040504020204" pitchFamily="34"/>
              </a:rPr>
              <a:t>E-Mail: </a:t>
            </a:r>
            <a:r>
              <a:rPr lang="de-DE" sz="1800" dirty="0">
                <a:latin typeface="Noto Sans Med" panose="020B0602040504020204" pitchFamily="34"/>
                <a:ea typeface="Noto Sans Med" panose="020B0602040504020204" pitchFamily="34"/>
                <a:cs typeface="Noto Sans Med" panose="020B0602040504020204" pitchFamily="34"/>
                <a:hlinkClick r:id="rId5"/>
              </a:rPr>
              <a:t>studienbuero-erziehungswissenschaft@uni-mainz.de</a:t>
            </a:r>
            <a:endParaRPr lang="de-DE" sz="1800" dirty="0">
              <a:latin typeface="Noto Sans Med" panose="020B0602040504020204" pitchFamily="34"/>
              <a:ea typeface="Noto Sans Med" panose="020B0602040504020204" pitchFamily="34"/>
              <a:cs typeface="Noto Sans Med" panose="020B0602040504020204" pitchFamily="34"/>
            </a:endParaRPr>
          </a:p>
          <a:p>
            <a:pPr marL="0" indent="0">
              <a:lnSpc>
                <a:spcPct val="90000"/>
              </a:lnSpc>
              <a:spcAft>
                <a:spcPts val="2400"/>
              </a:spcAft>
              <a:buNone/>
            </a:pPr>
            <a:r>
              <a:rPr lang="de-DE" sz="1800" dirty="0">
                <a:latin typeface="Noto Sans Med" panose="020B0602040504020204" pitchFamily="34"/>
                <a:ea typeface="Noto Sans Med" panose="020B0602040504020204" pitchFamily="34"/>
                <a:cs typeface="Noto Sans Med" panose="020B0602040504020204" pitchFamily="34"/>
              </a:rPr>
              <a:t>oder </a:t>
            </a:r>
            <a:r>
              <a:rPr lang="de-DE" sz="1800" dirty="0">
                <a:latin typeface="Noto Sans Med" panose="020B0602040504020204" pitchFamily="34"/>
                <a:ea typeface="Noto Sans Med" panose="020B0602040504020204" pitchFamily="34"/>
                <a:cs typeface="Noto Sans Med" panose="020B0602040504020204" pitchFamily="34"/>
                <a:hlinkClick r:id="rId6"/>
              </a:rPr>
              <a:t>mruppert@uni-mainz.de</a:t>
            </a:r>
            <a:r>
              <a:rPr lang="de-DE" sz="1800" dirty="0">
                <a:latin typeface="Noto Sans Med" panose="020B0602040504020204" pitchFamily="34"/>
                <a:ea typeface="Noto Sans Med" panose="020B0602040504020204" pitchFamily="34"/>
                <a:cs typeface="Noto Sans Med" panose="020B0602040504020204" pitchFamily="34"/>
              </a:rPr>
              <a:t> </a:t>
            </a:r>
          </a:p>
          <a:p>
            <a:pPr marL="0" indent="0">
              <a:lnSpc>
                <a:spcPct val="90000"/>
              </a:lnSpc>
              <a:spcAft>
                <a:spcPts val="1200"/>
              </a:spcAft>
              <a:buNone/>
            </a:pPr>
            <a:r>
              <a:rPr lang="de-DE" sz="2000" dirty="0">
                <a:latin typeface="Noto Sans Med" panose="020B0602040504020204" pitchFamily="34"/>
                <a:ea typeface="Noto Sans Med" panose="020B0602040504020204" pitchFamily="34"/>
                <a:cs typeface="Noto Sans Med" panose="020B0602040504020204" pitchFamily="34"/>
              </a:rPr>
              <a:t>An Herrn Ruppert wenden Sie sich in Fragen:</a:t>
            </a:r>
          </a:p>
          <a:p>
            <a:pPr>
              <a:lnSpc>
                <a:spcPct val="90000"/>
              </a:lnSpc>
              <a:spcBef>
                <a:spcPts val="0"/>
              </a:spcBef>
              <a:spcAft>
                <a:spcPts val="300"/>
              </a:spcAft>
            </a:pPr>
            <a:r>
              <a:rPr lang="de-DE" sz="1800" dirty="0">
                <a:latin typeface="Noto Sans Med" panose="020B0602040504020204" pitchFamily="34"/>
                <a:ea typeface="Noto Sans Med" panose="020B0602040504020204" pitchFamily="34"/>
                <a:cs typeface="Noto Sans Med" panose="020B0602040504020204" pitchFamily="34"/>
              </a:rPr>
              <a:t>Studienfachberatung (Bachelor und Master)</a:t>
            </a:r>
          </a:p>
          <a:p>
            <a:pPr>
              <a:lnSpc>
                <a:spcPct val="90000"/>
              </a:lnSpc>
              <a:spcBef>
                <a:spcPts val="0"/>
              </a:spcBef>
              <a:spcAft>
                <a:spcPts val="300"/>
              </a:spcAft>
            </a:pPr>
            <a:r>
              <a:rPr lang="de-DE" sz="1800" dirty="0">
                <a:latin typeface="Noto Sans Med" panose="020B0602040504020204" pitchFamily="34"/>
                <a:ea typeface="Noto Sans Med" panose="020B0602040504020204" pitchFamily="34"/>
                <a:cs typeface="Noto Sans Med" panose="020B0602040504020204" pitchFamily="34"/>
              </a:rPr>
              <a:t>Anerkennung von Prüfungs- und Studienleistungen</a:t>
            </a:r>
          </a:p>
          <a:p>
            <a:pPr>
              <a:lnSpc>
                <a:spcPct val="90000"/>
              </a:lnSpc>
              <a:spcBef>
                <a:spcPts val="0"/>
              </a:spcBef>
              <a:spcAft>
                <a:spcPts val="300"/>
              </a:spcAft>
            </a:pPr>
            <a:r>
              <a:rPr lang="de-DE" sz="1800" dirty="0">
                <a:latin typeface="Noto Sans Med" panose="020B0602040504020204" pitchFamily="34"/>
                <a:ea typeface="Noto Sans Med" panose="020B0602040504020204" pitchFamily="34"/>
                <a:cs typeface="Noto Sans Med" panose="020B0602040504020204" pitchFamily="34"/>
              </a:rPr>
              <a:t>Nachweis von Studienleistungen für BaföG (Formblatt 5)</a:t>
            </a:r>
          </a:p>
          <a:p>
            <a:pPr>
              <a:lnSpc>
                <a:spcPct val="90000"/>
              </a:lnSpc>
              <a:spcBef>
                <a:spcPts val="0"/>
              </a:spcBef>
              <a:spcAft>
                <a:spcPts val="300"/>
              </a:spcAft>
            </a:pPr>
            <a:r>
              <a:rPr lang="de-DE" sz="1800" dirty="0">
                <a:latin typeface="Noto Sans Med" panose="020B0602040504020204" pitchFamily="34"/>
                <a:ea typeface="Noto Sans Med" panose="020B0602040504020204" pitchFamily="34"/>
                <a:cs typeface="Noto Sans Med" panose="020B0602040504020204" pitchFamily="34"/>
              </a:rPr>
              <a:t>Ausstellen von Leistungsübersichten</a:t>
            </a:r>
          </a:p>
          <a:p>
            <a:pPr>
              <a:lnSpc>
                <a:spcPct val="90000"/>
              </a:lnSpc>
              <a:spcBef>
                <a:spcPts val="0"/>
              </a:spcBef>
              <a:spcAft>
                <a:spcPts val="1800"/>
              </a:spcAft>
            </a:pPr>
            <a:r>
              <a:rPr lang="de-DE" sz="1800" dirty="0">
                <a:latin typeface="Noto Sans Med" panose="020B0602040504020204" pitchFamily="34"/>
                <a:ea typeface="Noto Sans Med" panose="020B0602040504020204" pitchFamily="34"/>
                <a:cs typeface="Noto Sans Med" panose="020B0602040504020204" pitchFamily="34"/>
              </a:rPr>
              <a:t>Fragen zu Prüfungsangelegenheiten </a:t>
            </a:r>
          </a:p>
          <a:p>
            <a:pPr marL="0" indent="0">
              <a:lnSpc>
                <a:spcPct val="90000"/>
              </a:lnSpc>
              <a:spcAft>
                <a:spcPts val="1200"/>
              </a:spcAft>
              <a:buNone/>
            </a:pPr>
            <a:endParaRPr lang="de-DE" sz="1800" dirty="0">
              <a:latin typeface="Noto Sans Med" panose="020B0602040504020204" pitchFamily="34"/>
              <a:ea typeface="Noto Sans Med" panose="020B0602040504020204" pitchFamily="34"/>
              <a:cs typeface="Noto Sans Med" panose="020B0602040504020204" pitchFamily="34"/>
            </a:endParaRPr>
          </a:p>
          <a:p>
            <a:pPr marL="457200" lvl="1" indent="0">
              <a:lnSpc>
                <a:spcPct val="90000"/>
              </a:lnSpc>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a:p>
            <a:pPr lvl="2">
              <a:lnSpc>
                <a:spcPct val="90000"/>
              </a:lnSpc>
              <a:buFont typeface="Wingdings" pitchFamily="2" charset="2"/>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p:txBody>
      </p:sp>
      <p:sp>
        <p:nvSpPr>
          <p:cNvPr id="16" name="Textfeld 15">
            <a:extLst>
              <a:ext uri="{FF2B5EF4-FFF2-40B4-BE49-F238E27FC236}">
                <a16:creationId xmlns:a16="http://schemas.microsoft.com/office/drawing/2014/main" id="{6E9F1306-1799-4413-979F-B3B1CB90A43D}"/>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Studienbüro Ansprechpartner</a:t>
            </a:r>
          </a:p>
        </p:txBody>
      </p:sp>
    </p:spTree>
    <p:extLst>
      <p:ext uri="{BB962C8B-B14F-4D97-AF65-F5344CB8AC3E}">
        <p14:creationId xmlns:p14="http://schemas.microsoft.com/office/powerpoint/2010/main" val="237219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7" name="Textfeld 6"/>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Noto Sans Med" panose="020B0602040504020204" pitchFamily="34"/>
                <a:ea typeface="Noto Sans Med" panose="020B0602040504020204" pitchFamily="34"/>
                <a:cs typeface="Noto Sans Med" panose="020B0602040504020204" pitchFamily="34"/>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548687" y="641962"/>
            <a:ext cx="7772400" cy="56673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1200"/>
              </a:spcAft>
              <a:buNone/>
            </a:pPr>
            <a:r>
              <a:rPr lang="de-DE" altLang="de-DE" sz="2800" b="1" dirty="0">
                <a:latin typeface="Noto Sans Med" panose="020B0602040504020204" pitchFamily="34"/>
                <a:ea typeface="Noto Sans Med" panose="020B0602040504020204" pitchFamily="34"/>
                <a:cs typeface="Noto Sans Med" panose="020B0602040504020204" pitchFamily="34"/>
              </a:rPr>
              <a:t>Kernfach Erziehungswissenschaft</a:t>
            </a:r>
          </a:p>
          <a:p>
            <a:pPr marL="0" indent="0">
              <a:lnSpc>
                <a:spcPct val="90000"/>
              </a:lnSpc>
              <a:spcBef>
                <a:spcPts val="0"/>
              </a:spcBef>
              <a:spcAft>
                <a:spcPts val="1200"/>
              </a:spcAft>
              <a:buNone/>
            </a:pPr>
            <a:r>
              <a:rPr lang="de-DE" altLang="de-DE" sz="2400" dirty="0">
                <a:latin typeface="Noto Sans Med" panose="020B0602040504020204" pitchFamily="34"/>
                <a:ea typeface="Noto Sans Med" panose="020B0602040504020204" pitchFamily="34"/>
                <a:cs typeface="Noto Sans Med" panose="020B0602040504020204" pitchFamily="34"/>
              </a:rPr>
              <a:t>Der Studienverlauf gliedert sich grob in zwei Teile: </a:t>
            </a:r>
            <a:endParaRPr lang="de-DE" altLang="de-DE" sz="2000" dirty="0">
              <a:latin typeface="Noto Sans Med" panose="020B0602040504020204" pitchFamily="34"/>
              <a:ea typeface="Noto Sans Med" panose="020B0602040504020204" pitchFamily="34"/>
              <a:cs typeface="Noto Sans Med" panose="020B0602040504020204" pitchFamily="34"/>
            </a:endParaRPr>
          </a:p>
          <a:p>
            <a:pPr marL="400050">
              <a:lnSpc>
                <a:spcPct val="90000"/>
              </a:lnSpc>
              <a:spcAft>
                <a:spcPts val="600"/>
              </a:spcAft>
              <a:buFont typeface="+mj-lt"/>
              <a:buAutoNum type="arabicParenBoth"/>
            </a:pPr>
            <a:r>
              <a:rPr lang="de-DE" altLang="de-DE" sz="2200" dirty="0">
                <a:latin typeface="Noto Sans Med" panose="020B0602040504020204" pitchFamily="34"/>
                <a:ea typeface="Noto Sans Med" panose="020B0602040504020204" pitchFamily="34"/>
                <a:cs typeface="Noto Sans Med" panose="020B0602040504020204" pitchFamily="34"/>
              </a:rPr>
              <a:t> Grundlagenmodule 1-6:</a:t>
            </a:r>
          </a:p>
          <a:p>
            <a:pPr lvl="2">
              <a:lnSpc>
                <a:spcPct val="90000"/>
              </a:lnSpc>
            </a:pPr>
            <a:r>
              <a:rPr lang="de-DE" altLang="de-DE" sz="2000" dirty="0">
                <a:latin typeface="Noto Sans Med" panose="020B0602040504020204" pitchFamily="34"/>
                <a:ea typeface="Noto Sans Med" panose="020B0602040504020204" pitchFamily="34"/>
                <a:cs typeface="Noto Sans Med" panose="020B0602040504020204" pitchFamily="34"/>
              </a:rPr>
              <a:t>Einführung in das wissenschaftliche Arbeiten, Kommunizieren und wissenschaftliche Methoden</a:t>
            </a:r>
          </a:p>
          <a:p>
            <a:pPr lvl="2">
              <a:lnSpc>
                <a:spcPct val="90000"/>
              </a:lnSpc>
            </a:pPr>
            <a:r>
              <a:rPr lang="de-DE" altLang="de-DE" sz="2000" dirty="0">
                <a:latin typeface="Noto Sans Med" panose="020B0602040504020204" pitchFamily="34"/>
                <a:ea typeface="Noto Sans Med" panose="020B0602040504020204" pitchFamily="34"/>
                <a:cs typeface="Noto Sans Med" panose="020B0602040504020204" pitchFamily="34"/>
              </a:rPr>
              <a:t>Grundständig erziehungswissenschaftliche Module</a:t>
            </a:r>
            <a:endParaRPr lang="de-DE" altLang="de-DE" sz="1500" dirty="0">
              <a:latin typeface="Noto Sans Med" panose="020B0602040504020204" pitchFamily="34"/>
              <a:ea typeface="Noto Sans Med" panose="020B0602040504020204" pitchFamily="34"/>
              <a:cs typeface="Noto Sans Med" panose="020B0602040504020204" pitchFamily="34"/>
            </a:endParaRPr>
          </a:p>
        </p:txBody>
      </p:sp>
      <p:graphicFrame>
        <p:nvGraphicFramePr>
          <p:cNvPr id="10" name="Tabelle 9">
            <a:extLst>
              <a:ext uri="{FF2B5EF4-FFF2-40B4-BE49-F238E27FC236}">
                <a16:creationId xmlns:a16="http://schemas.microsoft.com/office/drawing/2014/main" id="{9D36AE43-3BBC-48C1-9181-28409575E046}"/>
              </a:ext>
            </a:extLst>
          </p:cNvPr>
          <p:cNvGraphicFramePr>
            <a:graphicFrameLocks noGrp="1"/>
          </p:cNvGraphicFramePr>
          <p:nvPr>
            <p:extLst>
              <p:ext uri="{D42A27DB-BD31-4B8C-83A1-F6EECF244321}">
                <p14:modId xmlns:p14="http://schemas.microsoft.com/office/powerpoint/2010/main" val="918368891"/>
              </p:ext>
            </p:extLst>
          </p:nvPr>
        </p:nvGraphicFramePr>
        <p:xfrm>
          <a:off x="364100" y="3212977"/>
          <a:ext cx="8568950" cy="3456383"/>
        </p:xfrm>
        <a:graphic>
          <a:graphicData uri="http://schemas.openxmlformats.org/drawingml/2006/table">
            <a:tbl>
              <a:tblPr>
                <a:tableStyleId>{C083E6E3-FA7D-4D7B-A595-EF9225AFEA82}</a:tableStyleId>
              </a:tblPr>
              <a:tblGrid>
                <a:gridCol w="1512167">
                  <a:extLst>
                    <a:ext uri="{9D8B030D-6E8A-4147-A177-3AD203B41FA5}">
                      <a16:colId xmlns:a16="http://schemas.microsoft.com/office/drawing/2014/main" val="20000"/>
                    </a:ext>
                  </a:extLst>
                </a:gridCol>
                <a:gridCol w="1512399">
                  <a:extLst>
                    <a:ext uri="{9D8B030D-6E8A-4147-A177-3AD203B41FA5}">
                      <a16:colId xmlns:a16="http://schemas.microsoft.com/office/drawing/2014/main" val="20001"/>
                    </a:ext>
                  </a:extLst>
                </a:gridCol>
                <a:gridCol w="1386096">
                  <a:extLst>
                    <a:ext uri="{9D8B030D-6E8A-4147-A177-3AD203B41FA5}">
                      <a16:colId xmlns:a16="http://schemas.microsoft.com/office/drawing/2014/main" val="20002"/>
                    </a:ext>
                  </a:extLst>
                </a:gridCol>
                <a:gridCol w="1386096">
                  <a:extLst>
                    <a:ext uri="{9D8B030D-6E8A-4147-A177-3AD203B41FA5}">
                      <a16:colId xmlns:a16="http://schemas.microsoft.com/office/drawing/2014/main" val="20003"/>
                    </a:ext>
                  </a:extLst>
                </a:gridCol>
                <a:gridCol w="1386096">
                  <a:extLst>
                    <a:ext uri="{9D8B030D-6E8A-4147-A177-3AD203B41FA5}">
                      <a16:colId xmlns:a16="http://schemas.microsoft.com/office/drawing/2014/main" val="20004"/>
                    </a:ext>
                  </a:extLst>
                </a:gridCol>
                <a:gridCol w="1386096">
                  <a:extLst>
                    <a:ext uri="{9D8B030D-6E8A-4147-A177-3AD203B41FA5}">
                      <a16:colId xmlns:a16="http://schemas.microsoft.com/office/drawing/2014/main" val="20005"/>
                    </a:ext>
                  </a:extLst>
                </a:gridCol>
              </a:tblGrid>
              <a:tr h="339862">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1. 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2. Semester  </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3. 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a:latin typeface="Noto Sans Med" panose="020B0602040504020204" pitchFamily="34"/>
                          <a:ea typeface="Noto Sans Med" panose="020B0602040504020204" pitchFamily="34"/>
                          <a:cs typeface="Noto Sans Med" panose="020B0602040504020204" pitchFamily="34"/>
                        </a:rPr>
                        <a:t>4. 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5.Semester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6.Semester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0"/>
                  </a:ext>
                </a:extLst>
              </a:tr>
              <a:tr h="401055">
                <a:tc>
                  <a:txBody>
                    <a:bodyPr/>
                    <a:lstStyle/>
                    <a:p>
                      <a:pPr algn="ctr" fontAlgn="t"/>
                      <a:r>
                        <a:rPr lang="de-DE" sz="1400" b="1" u="none" strike="noStrike" err="1">
                          <a:latin typeface="Noto Sans Med" panose="020B0602040504020204" pitchFamily="34"/>
                          <a:ea typeface="Noto Sans Med" panose="020B0602040504020204" pitchFamily="34"/>
                          <a:cs typeface="Noto Sans Med" panose="020B0602040504020204" pitchFamily="34"/>
                        </a:rPr>
                        <a:t>SoSe</a:t>
                      </a:r>
                      <a:r>
                        <a:rPr lang="de-DE" sz="1400" b="1" u="none" strike="noStrike">
                          <a:latin typeface="Noto Sans Med" panose="020B0602040504020204" pitchFamily="34"/>
                          <a:ea typeface="Noto Sans Med" panose="020B0602040504020204" pitchFamily="34"/>
                          <a:cs typeface="Noto Sans Med" panose="020B0602040504020204" pitchFamily="34"/>
                        </a:rPr>
                        <a:t> 2022</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err="1">
                          <a:latin typeface="Noto Sans Med" panose="020B0602040504020204" pitchFamily="34"/>
                          <a:ea typeface="Noto Sans Med" panose="020B0602040504020204" pitchFamily="34"/>
                          <a:cs typeface="Noto Sans Med" panose="020B0602040504020204" pitchFamily="34"/>
                        </a:rPr>
                        <a:t>WiSe</a:t>
                      </a:r>
                      <a:r>
                        <a:rPr lang="de-DE" sz="1400" b="1" u="none" strike="noStrike">
                          <a:latin typeface="Noto Sans Med" panose="020B0602040504020204" pitchFamily="34"/>
                          <a:ea typeface="Noto Sans Med" panose="020B0602040504020204" pitchFamily="34"/>
                          <a:cs typeface="Noto Sans Med" panose="020B0602040504020204" pitchFamily="34"/>
                        </a:rPr>
                        <a:t> 2022/23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2023/24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2024/25</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1"/>
                  </a:ext>
                </a:extLst>
              </a:tr>
              <a:tr h="339433">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3.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228600" indent="-228600" algn="ctr" fontAlgn="t">
                        <a:buAutoNum type="arabicPeriod"/>
                      </a:pPr>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6.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5.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9.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11.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2"/>
                  </a:ext>
                </a:extLst>
              </a:tr>
              <a:tr h="905155">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Professionelles</a:t>
                      </a:r>
                      <a:r>
                        <a:rPr lang="de-DE" sz="12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pädagogisches Handeln</a:t>
                      </a:r>
                      <a:endPar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Einführung</a:t>
                      </a:r>
                      <a:r>
                        <a:rPr lang="de-DE" sz="12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in die Erziehungs-wissenschaft</a:t>
                      </a:r>
                      <a:endPar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Erziehungs-wissenschaftliche</a:t>
                      </a:r>
                      <a:r>
                        <a:rPr lang="de-DE" sz="12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Forschung</a:t>
                      </a:r>
                      <a:endPar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Pädagogisches Handeln und Diversität im Lebenslauf</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Projekte im Bereich der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Abschluss-prüfungen der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3"/>
                  </a:ext>
                </a:extLst>
              </a:tr>
              <a:tr h="339433">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4.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2.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8.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7.</a:t>
                      </a:r>
                      <a:r>
                        <a:rPr lang="de-DE" sz="1200" b="1"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a:t>
                      </a:r>
                      <a:r>
                        <a:rPr lang="de-DE" sz="12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10.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rowSpan="2">
                  <a:txBody>
                    <a:bodyPr/>
                    <a:lstStyle/>
                    <a:p>
                      <a:pPr algn="ctr" fontAlgn="t"/>
                      <a:endPar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31445">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Forschung, lebenslanges Lernen und Heterogenität</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Erziehung, Bildung</a:t>
                      </a:r>
                      <a:r>
                        <a:rPr lang="de-DE" sz="12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und Gesellschaft</a:t>
                      </a:r>
                      <a:endPar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Handlungsformen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Grundlagen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Theorie-Praxis-Bezug</a:t>
                      </a:r>
                      <a:r>
                        <a:rPr lang="de-DE" sz="12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in der</a:t>
                      </a:r>
                      <a:r>
                        <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vMerge="1">
                  <a:txBody>
                    <a:bodyPr/>
                    <a:lstStyle/>
                    <a:p>
                      <a:pPr algn="ctr" fontAlgn="t"/>
                      <a:endParaRPr lang="de-DE" sz="900" b="1" i="0" u="none" strike="noStrike" dirty="0">
                        <a:solidFill>
                          <a:schemeClr val="tx1"/>
                        </a:solidFill>
                        <a:latin typeface="Frutiger LT 45 Light" pitchFamily="34" charset="0"/>
                      </a:endParaRPr>
                    </a:p>
                  </a:txBody>
                  <a:tcPr marL="6036" marR="6036" marT="6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hteck 11">
            <a:extLst>
              <a:ext uri="{FF2B5EF4-FFF2-40B4-BE49-F238E27FC236}">
                <a16:creationId xmlns:a16="http://schemas.microsoft.com/office/drawing/2014/main" id="{D477BE71-07C2-43B6-9AC6-7BAFDD6FECF5}"/>
              </a:ext>
            </a:extLst>
          </p:cNvPr>
          <p:cNvSpPr/>
          <p:nvPr/>
        </p:nvSpPr>
        <p:spPr>
          <a:xfrm>
            <a:off x="364100" y="4000170"/>
            <a:ext cx="1512167" cy="2664296"/>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125A104C-AFB3-4F5F-82B0-0E62B56CE89A}"/>
              </a:ext>
            </a:extLst>
          </p:cNvPr>
          <p:cNvSpPr/>
          <p:nvPr/>
        </p:nvSpPr>
        <p:spPr>
          <a:xfrm>
            <a:off x="1876267" y="3993772"/>
            <a:ext cx="1512167" cy="2670693"/>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79536511-6D41-4432-9DF3-DD02738E91EF}"/>
              </a:ext>
            </a:extLst>
          </p:cNvPr>
          <p:cNvSpPr/>
          <p:nvPr/>
        </p:nvSpPr>
        <p:spPr>
          <a:xfrm>
            <a:off x="3388435" y="4000170"/>
            <a:ext cx="1399590" cy="1224135"/>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6CF692BC-C9B0-4F4D-8516-0E402CB29581}"/>
              </a:ext>
            </a:extLst>
          </p:cNvPr>
          <p:cNvSpPr/>
          <p:nvPr/>
        </p:nvSpPr>
        <p:spPr>
          <a:xfrm>
            <a:off x="4788025" y="3993772"/>
            <a:ext cx="1399590" cy="1230533"/>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E9163D46-1B0D-46CC-892A-7B1E0BE2C2B8}"/>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Studienverlauf</a:t>
            </a:r>
          </a:p>
        </p:txBody>
      </p:sp>
    </p:spTree>
    <p:extLst>
      <p:ext uri="{BB962C8B-B14F-4D97-AF65-F5344CB8AC3E}">
        <p14:creationId xmlns:p14="http://schemas.microsoft.com/office/powerpoint/2010/main" val="1503661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7" name="Textfeld 6"/>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Noto Sans Med" panose="020B0602040504020204" pitchFamily="34"/>
                <a:ea typeface="Noto Sans Med" panose="020B0602040504020204" pitchFamily="34"/>
                <a:cs typeface="Noto Sans Med" panose="020B0602040504020204" pitchFamily="34"/>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395078" y="980730"/>
            <a:ext cx="8496944" cy="52205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200"/>
              </a:spcAft>
              <a:buNone/>
            </a:pPr>
            <a:r>
              <a:rPr lang="de-DE" sz="2400" dirty="0">
                <a:latin typeface="Noto Sans Med" panose="020B0602040504020204" pitchFamily="34"/>
                <a:ea typeface="Noto Sans Med" panose="020B0602040504020204" pitchFamily="34"/>
                <a:cs typeface="Noto Sans Med" panose="020B0602040504020204" pitchFamily="34"/>
                <a:hlinkClick r:id="rId4"/>
              </a:rPr>
              <a:t>Cedric Rörig</a:t>
            </a:r>
            <a:endParaRPr lang="de-DE" sz="2000" dirty="0">
              <a:latin typeface="Noto Sans Med" panose="020B0602040504020204" pitchFamily="34"/>
              <a:ea typeface="Noto Sans Med" panose="020B0602040504020204" pitchFamily="34"/>
              <a:cs typeface="Noto Sans Med" panose="020B0602040504020204" pitchFamily="34"/>
            </a:endParaRPr>
          </a:p>
          <a:p>
            <a:pPr marL="0" indent="0">
              <a:lnSpc>
                <a:spcPct val="90000"/>
              </a:lnSpc>
              <a:spcAft>
                <a:spcPts val="600"/>
              </a:spcAft>
              <a:buNone/>
            </a:pPr>
            <a:r>
              <a:rPr lang="de-DE" sz="1800" dirty="0">
                <a:latin typeface="Noto Sans Med" panose="020B0602040504020204" pitchFamily="34"/>
                <a:ea typeface="Noto Sans Med" panose="020B0602040504020204" pitchFamily="34"/>
                <a:cs typeface="Noto Sans Med" panose="020B0602040504020204" pitchFamily="34"/>
              </a:rPr>
              <a:t>Raum: 02.211, Georg Forster-Gebäude</a:t>
            </a:r>
          </a:p>
          <a:p>
            <a:pPr marL="0" indent="0">
              <a:lnSpc>
                <a:spcPct val="90000"/>
              </a:lnSpc>
              <a:spcAft>
                <a:spcPts val="600"/>
              </a:spcAft>
              <a:buNone/>
            </a:pPr>
            <a:r>
              <a:rPr lang="de-DE" sz="1800" dirty="0">
                <a:latin typeface="Noto Sans Med" panose="020B0602040504020204" pitchFamily="34"/>
                <a:ea typeface="Noto Sans Med" panose="020B0602040504020204" pitchFamily="34"/>
                <a:cs typeface="Noto Sans Med" panose="020B0602040504020204" pitchFamily="34"/>
              </a:rPr>
              <a:t>Tel.: +49 6131 39 29348 </a:t>
            </a:r>
          </a:p>
          <a:p>
            <a:pPr marL="0" indent="0">
              <a:lnSpc>
                <a:spcPct val="90000"/>
              </a:lnSpc>
              <a:buNone/>
            </a:pPr>
            <a:r>
              <a:rPr lang="de-DE" sz="1800" dirty="0">
                <a:latin typeface="Noto Sans Med" panose="020B0602040504020204" pitchFamily="34"/>
                <a:ea typeface="Noto Sans Med" panose="020B0602040504020204" pitchFamily="34"/>
                <a:cs typeface="Noto Sans Med" panose="020B0602040504020204" pitchFamily="34"/>
              </a:rPr>
              <a:t>E-Mail: </a:t>
            </a:r>
            <a:r>
              <a:rPr lang="de-DE" sz="1800" dirty="0">
                <a:latin typeface="Noto Sans Med" panose="020B0602040504020204" pitchFamily="34"/>
                <a:ea typeface="Noto Sans Med" panose="020B0602040504020204" pitchFamily="34"/>
                <a:cs typeface="Noto Sans Med" panose="020B0602040504020204" pitchFamily="34"/>
                <a:hlinkClick r:id="rId5"/>
              </a:rPr>
              <a:t>studienbuero-erziehungswissenschaft@uni-mainz.de</a:t>
            </a:r>
            <a:endParaRPr lang="de-DE" sz="1800" dirty="0">
              <a:latin typeface="Noto Sans Med" panose="020B0602040504020204" pitchFamily="34"/>
              <a:ea typeface="Noto Sans Med" panose="020B0602040504020204" pitchFamily="34"/>
              <a:cs typeface="Noto Sans Med" panose="020B0602040504020204" pitchFamily="34"/>
            </a:endParaRPr>
          </a:p>
          <a:p>
            <a:pPr marL="0" indent="0">
              <a:lnSpc>
                <a:spcPct val="90000"/>
              </a:lnSpc>
              <a:spcAft>
                <a:spcPts val="1800"/>
              </a:spcAft>
              <a:buNone/>
            </a:pPr>
            <a:r>
              <a:rPr lang="de-DE" sz="1800" dirty="0">
                <a:latin typeface="Noto Sans Med" panose="020B0602040504020204" pitchFamily="34"/>
                <a:ea typeface="Noto Sans Med" panose="020B0602040504020204" pitchFamily="34"/>
                <a:cs typeface="Noto Sans Med" panose="020B0602040504020204" pitchFamily="34"/>
              </a:rPr>
              <a:t>oder </a:t>
            </a:r>
            <a:r>
              <a:rPr lang="de-DE" sz="1800" dirty="0">
                <a:latin typeface="Noto Sans Med" panose="020B0602040504020204" pitchFamily="34"/>
                <a:ea typeface="Noto Sans Med" panose="020B0602040504020204" pitchFamily="34"/>
                <a:cs typeface="Noto Sans Med" panose="020B0602040504020204" pitchFamily="34"/>
                <a:hlinkClick r:id="rId6"/>
              </a:rPr>
              <a:t>croerig@uni-mainz.de</a:t>
            </a:r>
            <a:r>
              <a:rPr lang="de-DE" sz="1800" dirty="0">
                <a:latin typeface="Noto Sans Med" panose="020B0602040504020204" pitchFamily="34"/>
                <a:ea typeface="Noto Sans Med" panose="020B0602040504020204" pitchFamily="34"/>
                <a:cs typeface="Noto Sans Med" panose="020B0602040504020204" pitchFamily="34"/>
              </a:rPr>
              <a:t>  </a:t>
            </a:r>
          </a:p>
          <a:p>
            <a:pPr marL="0" indent="0">
              <a:lnSpc>
                <a:spcPct val="90000"/>
              </a:lnSpc>
              <a:spcAft>
                <a:spcPts val="1200"/>
              </a:spcAft>
              <a:buNone/>
            </a:pPr>
            <a:r>
              <a:rPr lang="de-DE" sz="2000" dirty="0">
                <a:latin typeface="Noto Sans Med" panose="020B0602040504020204" pitchFamily="34"/>
                <a:ea typeface="Noto Sans Med" panose="020B0602040504020204" pitchFamily="34"/>
                <a:cs typeface="Noto Sans Med" panose="020B0602040504020204" pitchFamily="34"/>
              </a:rPr>
              <a:t>An Herrn Rörig wenden Sie sich in Fragen:</a:t>
            </a:r>
          </a:p>
          <a:p>
            <a:pPr>
              <a:spcBef>
                <a:spcPts val="0"/>
              </a:spcBef>
              <a:spcAft>
                <a:spcPts val="300"/>
              </a:spcAft>
            </a:pPr>
            <a:r>
              <a:rPr lang="de-DE" sz="1800" dirty="0">
                <a:latin typeface="Noto Sans Med" panose="020B0602040504020204" pitchFamily="34"/>
                <a:ea typeface="Noto Sans Med" panose="020B0602040504020204" pitchFamily="34"/>
                <a:cs typeface="Noto Sans Med" panose="020B0602040504020204" pitchFamily="34"/>
              </a:rPr>
              <a:t>Beratung in Bezug auf die Studienorganisation (Studienverlauf etc.)</a:t>
            </a:r>
          </a:p>
          <a:p>
            <a:pPr>
              <a:spcBef>
                <a:spcPts val="0"/>
              </a:spcBef>
              <a:spcAft>
                <a:spcPts val="300"/>
              </a:spcAft>
            </a:pPr>
            <a:r>
              <a:rPr lang="de-DE" sz="1800" dirty="0">
                <a:latin typeface="Noto Sans Med" panose="020B0602040504020204" pitchFamily="34"/>
                <a:ea typeface="Noto Sans Med" panose="020B0602040504020204" pitchFamily="34"/>
                <a:cs typeface="Noto Sans Med" panose="020B0602040504020204" pitchFamily="34"/>
              </a:rPr>
              <a:t>Beratung während der Anmeldephase in Bezug auf die Lehrveranstaltungen</a:t>
            </a:r>
          </a:p>
          <a:p>
            <a:pPr>
              <a:spcBef>
                <a:spcPts val="0"/>
              </a:spcBef>
              <a:spcAft>
                <a:spcPts val="300"/>
              </a:spcAft>
            </a:pPr>
            <a:r>
              <a:rPr lang="de-DE" sz="1800" dirty="0">
                <a:latin typeface="Noto Sans Med" panose="020B0602040504020204" pitchFamily="34"/>
                <a:ea typeface="Noto Sans Med" panose="020B0602040504020204" pitchFamily="34"/>
                <a:cs typeface="Noto Sans Med" panose="020B0602040504020204" pitchFamily="34"/>
              </a:rPr>
              <a:t>Öffentlichkeitsarbeit (Informationen zu Veranstaltungen des Studienbüros etc.) </a:t>
            </a:r>
          </a:p>
          <a:p>
            <a:pPr marL="0" indent="0">
              <a:lnSpc>
                <a:spcPct val="90000"/>
              </a:lnSpc>
              <a:spcAft>
                <a:spcPts val="1200"/>
              </a:spcAft>
              <a:buNone/>
            </a:pPr>
            <a:endParaRPr lang="de-DE" sz="1800" dirty="0">
              <a:latin typeface="Noto Sans Med" panose="020B0602040504020204" pitchFamily="34"/>
              <a:ea typeface="Noto Sans Med" panose="020B0602040504020204" pitchFamily="34"/>
              <a:cs typeface="Noto Sans Med" panose="020B0602040504020204" pitchFamily="34"/>
            </a:endParaRPr>
          </a:p>
          <a:p>
            <a:pPr marL="457200" lvl="1" indent="0">
              <a:lnSpc>
                <a:spcPct val="90000"/>
              </a:lnSpc>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a:p>
            <a:pPr lvl="2">
              <a:lnSpc>
                <a:spcPct val="90000"/>
              </a:lnSpc>
              <a:buFont typeface="Wingdings" pitchFamily="2" charset="2"/>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p:txBody>
      </p:sp>
      <p:sp>
        <p:nvSpPr>
          <p:cNvPr id="16" name="Textfeld 15">
            <a:extLst>
              <a:ext uri="{FF2B5EF4-FFF2-40B4-BE49-F238E27FC236}">
                <a16:creationId xmlns:a16="http://schemas.microsoft.com/office/drawing/2014/main" id="{6E9F1306-1799-4413-979F-B3B1CB90A43D}"/>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Studienbüro Ansprechpartner</a:t>
            </a:r>
          </a:p>
        </p:txBody>
      </p:sp>
    </p:spTree>
    <p:extLst>
      <p:ext uri="{BB962C8B-B14F-4D97-AF65-F5344CB8AC3E}">
        <p14:creationId xmlns:p14="http://schemas.microsoft.com/office/powerpoint/2010/main" val="75305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7" name="Textfeld 6"/>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Noto Sans Med" panose="020B0602040504020204" pitchFamily="34"/>
                <a:ea typeface="Noto Sans Med" panose="020B0602040504020204" pitchFamily="34"/>
                <a:cs typeface="Noto Sans Med" panose="020B0602040504020204" pitchFamily="34"/>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395078" y="980730"/>
            <a:ext cx="8496944" cy="52205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200"/>
              </a:spcAft>
              <a:buNone/>
            </a:pPr>
            <a:r>
              <a:rPr lang="de-DE" sz="2400" dirty="0">
                <a:latin typeface="Noto Sans Med" panose="020B0602040504020204" pitchFamily="34"/>
                <a:ea typeface="Noto Sans Med" panose="020B0602040504020204" pitchFamily="34"/>
                <a:cs typeface="Noto Sans Med" panose="020B0602040504020204" pitchFamily="34"/>
                <a:hlinkClick r:id="rId4"/>
              </a:rPr>
              <a:t>Julia Gesellgen</a:t>
            </a:r>
            <a:endParaRPr lang="de-DE" sz="2400" dirty="0">
              <a:latin typeface="Noto Sans Med" panose="020B0602040504020204" pitchFamily="34"/>
              <a:ea typeface="Noto Sans Med" panose="020B0602040504020204" pitchFamily="34"/>
              <a:cs typeface="Noto Sans Med" panose="020B0602040504020204" pitchFamily="34"/>
              <a:hlinkClick r:id="rId5"/>
            </a:endParaRPr>
          </a:p>
          <a:p>
            <a:pPr marL="0" indent="0">
              <a:lnSpc>
                <a:spcPct val="90000"/>
              </a:lnSpc>
              <a:spcAft>
                <a:spcPts val="600"/>
              </a:spcAft>
              <a:buNone/>
            </a:pPr>
            <a:r>
              <a:rPr lang="de-DE" sz="1800" dirty="0">
                <a:latin typeface="Noto Sans Med" panose="020B0602040504020204" pitchFamily="34"/>
                <a:ea typeface="Noto Sans Med" panose="020B0602040504020204" pitchFamily="34"/>
                <a:cs typeface="Noto Sans Med" panose="020B0602040504020204" pitchFamily="34"/>
              </a:rPr>
              <a:t>Raum: 02.209, Georg Forster-Gebäude</a:t>
            </a:r>
          </a:p>
          <a:p>
            <a:pPr marL="0" indent="0">
              <a:lnSpc>
                <a:spcPct val="90000"/>
              </a:lnSpc>
              <a:spcAft>
                <a:spcPts val="600"/>
              </a:spcAft>
              <a:buNone/>
            </a:pPr>
            <a:r>
              <a:rPr lang="de-DE" sz="1800" dirty="0">
                <a:latin typeface="Noto Sans Med" panose="020B0602040504020204" pitchFamily="34"/>
                <a:ea typeface="Noto Sans Med" panose="020B0602040504020204" pitchFamily="34"/>
                <a:cs typeface="Noto Sans Med" panose="020B0602040504020204" pitchFamily="34"/>
              </a:rPr>
              <a:t>Tel.: +49 6131 39 26377</a:t>
            </a:r>
          </a:p>
          <a:p>
            <a:pPr marL="0" indent="0">
              <a:lnSpc>
                <a:spcPct val="90000"/>
              </a:lnSpc>
              <a:buNone/>
            </a:pPr>
            <a:r>
              <a:rPr lang="de-DE" sz="1800" dirty="0">
                <a:latin typeface="Noto Sans Med" panose="020B0602040504020204" pitchFamily="34"/>
                <a:ea typeface="Noto Sans Med" panose="020B0602040504020204" pitchFamily="34"/>
                <a:cs typeface="Noto Sans Med" panose="020B0602040504020204" pitchFamily="34"/>
              </a:rPr>
              <a:t>E-Mail: </a:t>
            </a:r>
            <a:r>
              <a:rPr lang="de-DE" sz="1800" dirty="0">
                <a:latin typeface="Noto Sans Med" panose="020B0602040504020204" pitchFamily="34"/>
                <a:ea typeface="Noto Sans Med" panose="020B0602040504020204" pitchFamily="34"/>
                <a:cs typeface="Noto Sans Med" panose="020B0602040504020204" pitchFamily="34"/>
                <a:hlinkClick r:id="rId6"/>
              </a:rPr>
              <a:t>studienbuero-erziehungswissenschaft@uni-mainz.de</a:t>
            </a:r>
            <a:endParaRPr lang="de-DE" sz="1800" dirty="0">
              <a:latin typeface="Noto Sans Med" panose="020B0602040504020204" pitchFamily="34"/>
              <a:ea typeface="Noto Sans Med" panose="020B0602040504020204" pitchFamily="34"/>
              <a:cs typeface="Noto Sans Med" panose="020B0602040504020204" pitchFamily="34"/>
            </a:endParaRPr>
          </a:p>
          <a:p>
            <a:pPr marL="0" indent="0">
              <a:lnSpc>
                <a:spcPct val="90000"/>
              </a:lnSpc>
              <a:spcAft>
                <a:spcPts val="1800"/>
              </a:spcAft>
              <a:buNone/>
            </a:pPr>
            <a:r>
              <a:rPr lang="de-DE" sz="1800" dirty="0">
                <a:latin typeface="Noto Sans Med" panose="020B0602040504020204" pitchFamily="34"/>
                <a:ea typeface="Noto Sans Med" panose="020B0602040504020204" pitchFamily="34"/>
                <a:cs typeface="Noto Sans Med" panose="020B0602040504020204" pitchFamily="34"/>
              </a:rPr>
              <a:t>oder </a:t>
            </a:r>
            <a:r>
              <a:rPr lang="de-DE" sz="1800" u="sng" dirty="0">
                <a:latin typeface="Noto Sans Med" panose="020B0602040504020204" pitchFamily="34"/>
                <a:ea typeface="Noto Sans Med" panose="020B0602040504020204" pitchFamily="34"/>
                <a:cs typeface="Noto Sans Med" panose="020B0602040504020204" pitchFamily="34"/>
                <a:hlinkClick r:id="rId7"/>
              </a:rPr>
              <a:t>jgesellg@</a:t>
            </a:r>
            <a:r>
              <a:rPr lang="de-DE" sz="1800" dirty="0">
                <a:latin typeface="Noto Sans Med" panose="020B0602040504020204" pitchFamily="34"/>
                <a:ea typeface="Noto Sans Med" panose="020B0602040504020204" pitchFamily="34"/>
                <a:cs typeface="Noto Sans Med" panose="020B0602040504020204" pitchFamily="34"/>
                <a:hlinkClick r:id="rId7"/>
              </a:rPr>
              <a:t>uni-mainz.de</a:t>
            </a:r>
            <a:r>
              <a:rPr lang="de-DE" sz="1800" dirty="0">
                <a:latin typeface="Noto Sans Med" panose="020B0602040504020204" pitchFamily="34"/>
                <a:ea typeface="Noto Sans Med" panose="020B0602040504020204" pitchFamily="34"/>
                <a:cs typeface="Noto Sans Med" panose="020B0602040504020204" pitchFamily="34"/>
              </a:rPr>
              <a:t> </a:t>
            </a:r>
          </a:p>
          <a:p>
            <a:pPr marL="0" indent="0">
              <a:lnSpc>
                <a:spcPct val="90000"/>
              </a:lnSpc>
              <a:spcAft>
                <a:spcPts val="1200"/>
              </a:spcAft>
              <a:buNone/>
            </a:pPr>
            <a:r>
              <a:rPr lang="de-DE" sz="2000" dirty="0">
                <a:latin typeface="Noto Sans Med" panose="020B0602040504020204" pitchFamily="34"/>
                <a:ea typeface="Noto Sans Med" panose="020B0602040504020204" pitchFamily="34"/>
                <a:cs typeface="Noto Sans Med" panose="020B0602040504020204" pitchFamily="34"/>
              </a:rPr>
              <a:t>An Frau Gesellgen wenden Sie sich in Fragen:</a:t>
            </a:r>
          </a:p>
          <a:p>
            <a:pPr>
              <a:spcBef>
                <a:spcPts val="0"/>
              </a:spcBef>
              <a:spcAft>
                <a:spcPts val="300"/>
              </a:spcAft>
            </a:pPr>
            <a:r>
              <a:rPr lang="de-DE" sz="1800" dirty="0">
                <a:latin typeface="Noto Sans Med" panose="020B0602040504020204" pitchFamily="34"/>
                <a:ea typeface="Noto Sans Med" panose="020B0602040504020204" pitchFamily="34"/>
                <a:cs typeface="Noto Sans Med" panose="020B0602040504020204" pitchFamily="34"/>
              </a:rPr>
              <a:t>Studienberatung</a:t>
            </a:r>
          </a:p>
          <a:p>
            <a:pPr>
              <a:lnSpc>
                <a:spcPct val="90000"/>
              </a:lnSpc>
              <a:spcBef>
                <a:spcPts val="0"/>
              </a:spcBef>
              <a:spcAft>
                <a:spcPts val="300"/>
              </a:spcAft>
            </a:pPr>
            <a:r>
              <a:rPr lang="de-DE" sz="1800" dirty="0">
                <a:latin typeface="Noto Sans Med" panose="020B0602040504020204" pitchFamily="34"/>
                <a:ea typeface="Noto Sans Med" panose="020B0602040504020204" pitchFamily="34"/>
                <a:cs typeface="Noto Sans Med" panose="020B0602040504020204" pitchFamily="34"/>
              </a:rPr>
              <a:t>Ausstellen von Leistungsübersichten</a:t>
            </a:r>
          </a:p>
          <a:p>
            <a:pPr>
              <a:lnSpc>
                <a:spcPct val="90000"/>
              </a:lnSpc>
              <a:spcBef>
                <a:spcPts val="0"/>
              </a:spcBef>
              <a:spcAft>
                <a:spcPts val="1800"/>
              </a:spcAft>
            </a:pPr>
            <a:r>
              <a:rPr lang="de-DE" sz="1800" dirty="0">
                <a:latin typeface="Noto Sans Med" panose="020B0602040504020204" pitchFamily="34"/>
                <a:ea typeface="Noto Sans Med" panose="020B0602040504020204" pitchFamily="34"/>
                <a:cs typeface="Noto Sans Med" panose="020B0602040504020204" pitchFamily="34"/>
              </a:rPr>
              <a:t>Fragen zu Prüfungsangelegenheiten </a:t>
            </a:r>
          </a:p>
          <a:p>
            <a:pPr marL="0" indent="0">
              <a:spcBef>
                <a:spcPts val="0"/>
              </a:spcBef>
              <a:spcAft>
                <a:spcPts val="300"/>
              </a:spcAft>
              <a:buNone/>
            </a:pPr>
            <a:endParaRPr lang="de-DE" sz="1800" dirty="0">
              <a:latin typeface="Noto Sans Med" panose="020B0602040504020204" pitchFamily="34"/>
              <a:ea typeface="Noto Sans Med" panose="020B0602040504020204" pitchFamily="34"/>
              <a:cs typeface="Noto Sans Med" panose="020B0602040504020204" pitchFamily="34"/>
            </a:endParaRPr>
          </a:p>
          <a:p>
            <a:pPr marL="0" indent="0">
              <a:lnSpc>
                <a:spcPct val="90000"/>
              </a:lnSpc>
              <a:spcAft>
                <a:spcPts val="1200"/>
              </a:spcAft>
              <a:buNone/>
            </a:pPr>
            <a:endParaRPr lang="de-DE" sz="1800" dirty="0">
              <a:latin typeface="Noto Sans Med" panose="020B0602040504020204" pitchFamily="34"/>
              <a:ea typeface="Noto Sans Med" panose="020B0602040504020204" pitchFamily="34"/>
              <a:cs typeface="Noto Sans Med" panose="020B0602040504020204" pitchFamily="34"/>
            </a:endParaRPr>
          </a:p>
          <a:p>
            <a:pPr marL="457200" lvl="1" indent="0">
              <a:lnSpc>
                <a:spcPct val="90000"/>
              </a:lnSpc>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a:p>
            <a:pPr lvl="2">
              <a:lnSpc>
                <a:spcPct val="90000"/>
              </a:lnSpc>
              <a:buFont typeface="Wingdings" pitchFamily="2" charset="2"/>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p:txBody>
      </p:sp>
      <p:sp>
        <p:nvSpPr>
          <p:cNvPr id="16" name="Textfeld 15">
            <a:extLst>
              <a:ext uri="{FF2B5EF4-FFF2-40B4-BE49-F238E27FC236}">
                <a16:creationId xmlns:a16="http://schemas.microsoft.com/office/drawing/2014/main" id="{6E9F1306-1799-4413-979F-B3B1CB90A43D}"/>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Studienbüro Ansprechpartner</a:t>
            </a:r>
          </a:p>
        </p:txBody>
      </p:sp>
    </p:spTree>
    <p:extLst>
      <p:ext uri="{BB962C8B-B14F-4D97-AF65-F5344CB8AC3E}">
        <p14:creationId xmlns:p14="http://schemas.microsoft.com/office/powerpoint/2010/main" val="4111738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7" name="Textfeld 6"/>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Noto Sans Med" panose="020B0602040504020204" pitchFamily="34"/>
                <a:ea typeface="Noto Sans Med" panose="020B0602040504020204" pitchFamily="34"/>
                <a:cs typeface="Noto Sans Med" panose="020B0602040504020204" pitchFamily="34"/>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395078" y="980730"/>
            <a:ext cx="8496944" cy="52205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200"/>
              </a:spcAft>
              <a:buNone/>
            </a:pPr>
            <a:r>
              <a:rPr lang="de-DE" sz="2400" dirty="0">
                <a:latin typeface="Noto Sans Med" panose="020B0602040504020204" pitchFamily="34"/>
                <a:ea typeface="Noto Sans Med" panose="020B0602040504020204" pitchFamily="34"/>
                <a:cs typeface="Noto Sans Med" panose="020B0602040504020204" pitchFamily="34"/>
              </a:rPr>
              <a:t>Wissenschaftliche Hilfskraft:</a:t>
            </a:r>
          </a:p>
          <a:p>
            <a:pPr marL="0" indent="0">
              <a:lnSpc>
                <a:spcPct val="90000"/>
              </a:lnSpc>
              <a:spcAft>
                <a:spcPts val="1200"/>
              </a:spcAft>
              <a:buNone/>
            </a:pPr>
            <a:r>
              <a:rPr lang="de-DE" sz="2400" dirty="0">
                <a:latin typeface="Noto Sans Med" panose="020B0602040504020204" pitchFamily="34"/>
                <a:ea typeface="Noto Sans Med" panose="020B0602040504020204" pitchFamily="34"/>
                <a:cs typeface="Noto Sans Med" panose="020B0602040504020204" pitchFamily="34"/>
                <a:hlinkClick r:id="rId4"/>
              </a:rPr>
              <a:t>Alexander Cuntz</a:t>
            </a:r>
            <a:endParaRPr lang="de-DE" sz="2400" dirty="0">
              <a:latin typeface="Noto Sans Med" panose="020B0602040504020204" pitchFamily="34"/>
              <a:ea typeface="Noto Sans Med" panose="020B0602040504020204" pitchFamily="34"/>
              <a:cs typeface="Noto Sans Med" panose="020B0602040504020204" pitchFamily="34"/>
              <a:hlinkClick r:id="rId5"/>
            </a:endParaRPr>
          </a:p>
          <a:p>
            <a:pPr marL="0" indent="0">
              <a:lnSpc>
                <a:spcPct val="90000"/>
              </a:lnSpc>
              <a:spcAft>
                <a:spcPts val="600"/>
              </a:spcAft>
              <a:buNone/>
            </a:pPr>
            <a:r>
              <a:rPr lang="de-DE" sz="1800" dirty="0">
                <a:latin typeface="Noto Sans Med" panose="020B0602040504020204" pitchFamily="34"/>
                <a:ea typeface="Noto Sans Med" panose="020B0602040504020204" pitchFamily="34"/>
                <a:cs typeface="Noto Sans Med" panose="020B0602040504020204" pitchFamily="34"/>
              </a:rPr>
              <a:t>Raum: 02.211, Georg Forster-Gebäude</a:t>
            </a:r>
          </a:p>
          <a:p>
            <a:pPr marL="0" indent="0">
              <a:lnSpc>
                <a:spcPct val="90000"/>
              </a:lnSpc>
              <a:spcAft>
                <a:spcPts val="600"/>
              </a:spcAft>
              <a:buNone/>
            </a:pPr>
            <a:r>
              <a:rPr lang="de-DE" sz="1800" dirty="0">
                <a:latin typeface="Noto Sans Med" panose="020B0602040504020204" pitchFamily="34"/>
                <a:ea typeface="Noto Sans Med" panose="020B0602040504020204" pitchFamily="34"/>
                <a:cs typeface="Noto Sans Med" panose="020B0602040504020204" pitchFamily="34"/>
              </a:rPr>
              <a:t>Tel.: +49 6131 39 29348</a:t>
            </a:r>
          </a:p>
          <a:p>
            <a:pPr marL="0" indent="0">
              <a:lnSpc>
                <a:spcPct val="90000"/>
              </a:lnSpc>
              <a:buNone/>
            </a:pPr>
            <a:r>
              <a:rPr lang="de-DE" sz="1800" dirty="0">
                <a:latin typeface="Noto Sans Med" panose="020B0602040504020204" pitchFamily="34"/>
                <a:ea typeface="Noto Sans Med" panose="020B0602040504020204" pitchFamily="34"/>
                <a:cs typeface="Noto Sans Med" panose="020B0602040504020204" pitchFamily="34"/>
              </a:rPr>
              <a:t>E-Mail: </a:t>
            </a:r>
            <a:r>
              <a:rPr lang="de-DE" sz="1800" dirty="0">
                <a:latin typeface="Noto Sans Med" panose="020B0602040504020204" pitchFamily="34"/>
                <a:ea typeface="Noto Sans Med" panose="020B0602040504020204" pitchFamily="34"/>
                <a:cs typeface="Noto Sans Med" panose="020B0602040504020204" pitchFamily="34"/>
                <a:hlinkClick r:id="rId6"/>
              </a:rPr>
              <a:t>studienbuero-erziehungswissenschaft@uni-mainz.de</a:t>
            </a:r>
            <a:endParaRPr lang="de-DE" sz="1800" dirty="0">
              <a:latin typeface="Noto Sans Med" panose="020B0602040504020204" pitchFamily="34"/>
              <a:ea typeface="Noto Sans Med" panose="020B0602040504020204" pitchFamily="34"/>
              <a:cs typeface="Noto Sans Med" panose="020B0602040504020204" pitchFamily="34"/>
            </a:endParaRPr>
          </a:p>
          <a:p>
            <a:pPr>
              <a:lnSpc>
                <a:spcPct val="90000"/>
              </a:lnSpc>
              <a:spcBef>
                <a:spcPts val="0"/>
              </a:spcBef>
              <a:spcAft>
                <a:spcPts val="1800"/>
              </a:spcAft>
            </a:pPr>
            <a:endParaRPr lang="de-DE" sz="2000" dirty="0">
              <a:latin typeface="Noto Sans Med" panose="020B0602040504020204" pitchFamily="34"/>
              <a:ea typeface="Noto Sans Med" panose="020B0602040504020204" pitchFamily="34"/>
              <a:cs typeface="Noto Sans Med" panose="020B0602040504020204" pitchFamily="34"/>
            </a:endParaRPr>
          </a:p>
          <a:p>
            <a:pPr marL="0" indent="0">
              <a:lnSpc>
                <a:spcPct val="90000"/>
              </a:lnSpc>
              <a:spcBef>
                <a:spcPts val="0"/>
              </a:spcBef>
              <a:spcAft>
                <a:spcPts val="1800"/>
              </a:spcAft>
              <a:buNone/>
            </a:pPr>
            <a:r>
              <a:rPr lang="de-DE" sz="2000" dirty="0">
                <a:latin typeface="Noto Sans Med" panose="020B0602040504020204" pitchFamily="34"/>
                <a:ea typeface="Noto Sans Med" panose="020B0602040504020204" pitchFamily="34"/>
                <a:cs typeface="Noto Sans Med" panose="020B0602040504020204" pitchFamily="34"/>
              </a:rPr>
              <a:t>Unsere wissenschaftliche Hilfskraft Alexander Cuntz steht Ihnen ebenfalls als Ansprechpartner in Fragen rund um Ihr Studium an der Johannes Gutenberg-Universität zur Verfügung.  </a:t>
            </a:r>
            <a:r>
              <a:rPr lang="de-DE" sz="1800" dirty="0">
                <a:latin typeface="Noto Sans Med" panose="020B0602040504020204" pitchFamily="34"/>
                <a:ea typeface="Noto Sans Med" panose="020B0602040504020204" pitchFamily="34"/>
                <a:cs typeface="Noto Sans Med" panose="020B0602040504020204" pitchFamily="34"/>
              </a:rPr>
              <a:t> </a:t>
            </a:r>
          </a:p>
          <a:p>
            <a:pPr marL="0" indent="0">
              <a:spcBef>
                <a:spcPts val="0"/>
              </a:spcBef>
              <a:spcAft>
                <a:spcPts val="300"/>
              </a:spcAft>
              <a:buNone/>
            </a:pPr>
            <a:endParaRPr lang="de-DE" sz="1800" dirty="0">
              <a:latin typeface="Noto Sans Med" panose="020B0602040504020204" pitchFamily="34"/>
              <a:ea typeface="Noto Sans Med" panose="020B0602040504020204" pitchFamily="34"/>
              <a:cs typeface="Noto Sans Med" panose="020B0602040504020204" pitchFamily="34"/>
            </a:endParaRPr>
          </a:p>
          <a:p>
            <a:pPr marL="0" indent="0">
              <a:lnSpc>
                <a:spcPct val="90000"/>
              </a:lnSpc>
              <a:spcAft>
                <a:spcPts val="1200"/>
              </a:spcAft>
              <a:buNone/>
            </a:pPr>
            <a:endParaRPr lang="de-DE" sz="1800" dirty="0">
              <a:latin typeface="Noto Sans Med" panose="020B0602040504020204" pitchFamily="34"/>
              <a:ea typeface="Noto Sans Med" panose="020B0602040504020204" pitchFamily="34"/>
              <a:cs typeface="Noto Sans Med" panose="020B0602040504020204" pitchFamily="34"/>
            </a:endParaRPr>
          </a:p>
          <a:p>
            <a:pPr marL="457200" lvl="1" indent="0">
              <a:lnSpc>
                <a:spcPct val="90000"/>
              </a:lnSpc>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a:p>
            <a:pPr lvl="2">
              <a:lnSpc>
                <a:spcPct val="90000"/>
              </a:lnSpc>
              <a:buFont typeface="Wingdings" pitchFamily="2" charset="2"/>
              <a:buNone/>
            </a:pPr>
            <a:endParaRPr lang="de-DE" altLang="de-DE" sz="1800" dirty="0">
              <a:latin typeface="Noto Sans Med" panose="020B0602040504020204" pitchFamily="34"/>
              <a:ea typeface="Noto Sans Med" panose="020B0602040504020204" pitchFamily="34"/>
              <a:cs typeface="Noto Sans Med" panose="020B0602040504020204" pitchFamily="34"/>
            </a:endParaRPr>
          </a:p>
        </p:txBody>
      </p:sp>
      <p:sp>
        <p:nvSpPr>
          <p:cNvPr id="16" name="Textfeld 15">
            <a:extLst>
              <a:ext uri="{FF2B5EF4-FFF2-40B4-BE49-F238E27FC236}">
                <a16:creationId xmlns:a16="http://schemas.microsoft.com/office/drawing/2014/main" id="{6E9F1306-1799-4413-979F-B3B1CB90A43D}"/>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Studienbüro Ansprechpartner</a:t>
            </a:r>
          </a:p>
        </p:txBody>
      </p:sp>
    </p:spTree>
    <p:extLst>
      <p:ext uri="{BB962C8B-B14F-4D97-AF65-F5344CB8AC3E}">
        <p14:creationId xmlns:p14="http://schemas.microsoft.com/office/powerpoint/2010/main" val="1187086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27584" y="2204864"/>
            <a:ext cx="8064896" cy="1938992"/>
          </a:xfrm>
          <a:prstGeom prst="rect">
            <a:avLst/>
          </a:prstGeom>
          <a:noFill/>
        </p:spPr>
        <p:txBody>
          <a:bodyPr wrap="square" rtlCol="0">
            <a:spAutoFit/>
          </a:bodyPr>
          <a:lstStyle/>
          <a:p>
            <a:r>
              <a:rPr lang="de-DE" sz="4000" dirty="0">
                <a:latin typeface="Noto Sans Med" panose="020B0602040504020204" pitchFamily="34"/>
                <a:ea typeface="Noto Sans Med" panose="020B0602040504020204" pitchFamily="34"/>
                <a:cs typeface="Noto Sans Med" panose="020B0602040504020204" pitchFamily="34"/>
              </a:rPr>
              <a:t>Wir wünschen Ihnen viel Erfolg in Ihrem ersten Semester an der JGU!</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Tree>
    <p:extLst>
      <p:ext uri="{BB962C8B-B14F-4D97-AF65-F5344CB8AC3E}">
        <p14:creationId xmlns:p14="http://schemas.microsoft.com/office/powerpoint/2010/main" val="397248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7" name="Textfeld 6"/>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Noto Sans Med" panose="020B0602040504020204" pitchFamily="34"/>
                <a:ea typeface="Noto Sans Med" panose="020B0602040504020204" pitchFamily="34"/>
                <a:cs typeface="Noto Sans Med" panose="020B0602040504020204" pitchFamily="34"/>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548687" y="620688"/>
            <a:ext cx="8199776" cy="56673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1200"/>
              </a:spcAft>
              <a:buNone/>
            </a:pPr>
            <a:r>
              <a:rPr lang="de-DE" altLang="de-DE" sz="2800" b="1" dirty="0">
                <a:latin typeface="Noto Sans Med" panose="020B0602040504020204" pitchFamily="34"/>
                <a:ea typeface="Noto Sans Med" panose="020B0602040504020204" pitchFamily="34"/>
                <a:cs typeface="Noto Sans Med" panose="020B0602040504020204" pitchFamily="34"/>
              </a:rPr>
              <a:t>Kernfach Erziehungswissenschaft</a:t>
            </a:r>
          </a:p>
          <a:p>
            <a:pPr marL="514350" indent="-457200">
              <a:lnSpc>
                <a:spcPct val="90000"/>
              </a:lnSpc>
              <a:spcAft>
                <a:spcPts val="600"/>
              </a:spcAft>
              <a:buFont typeface="+mj-lt"/>
              <a:buAutoNum type="arabicParenBoth" startAt="2"/>
            </a:pPr>
            <a:r>
              <a:rPr lang="de-DE" altLang="de-DE" sz="2400" dirty="0">
                <a:latin typeface="Noto Sans Med" panose="020B0602040504020204" pitchFamily="34"/>
                <a:ea typeface="Noto Sans Med" panose="020B0602040504020204" pitchFamily="34"/>
                <a:cs typeface="Noto Sans Med" panose="020B0602040504020204" pitchFamily="34"/>
              </a:rPr>
              <a:t>Studienrichtungsspezifische Module 7-11:</a:t>
            </a:r>
          </a:p>
          <a:p>
            <a:pPr lvl="2">
              <a:lnSpc>
                <a:spcPct val="90000"/>
              </a:lnSpc>
            </a:pPr>
            <a:r>
              <a:rPr lang="de-DE" altLang="de-DE" sz="1800" dirty="0">
                <a:latin typeface="Noto Sans Med" panose="020B0602040504020204" pitchFamily="34"/>
                <a:ea typeface="Noto Sans Med" panose="020B0602040504020204" pitchFamily="34"/>
                <a:cs typeface="Noto Sans Med" panose="020B0602040504020204" pitchFamily="34"/>
              </a:rPr>
              <a:t>Grundlagen und Handlungsformen LLLMB|SPAEW </a:t>
            </a:r>
          </a:p>
          <a:p>
            <a:pPr lvl="2">
              <a:lnSpc>
                <a:spcPct val="90000"/>
              </a:lnSpc>
            </a:pPr>
            <a:r>
              <a:rPr lang="de-DE" altLang="de-DE" sz="1800" dirty="0">
                <a:latin typeface="Noto Sans Med" panose="020B0602040504020204" pitchFamily="34"/>
                <a:ea typeface="Noto Sans Med" panose="020B0602040504020204" pitchFamily="34"/>
                <a:cs typeface="Noto Sans Med" panose="020B0602040504020204" pitchFamily="34"/>
              </a:rPr>
              <a:t>(Forschungs-)Projekte und Theorie-Praxis-Bezug inkl. Pflichtpraktikum im Umfang von 10 LP (300 Std.) LLLMB|SPAEW</a:t>
            </a:r>
          </a:p>
          <a:p>
            <a:pPr lvl="2">
              <a:lnSpc>
                <a:spcPct val="90000"/>
              </a:lnSpc>
            </a:pPr>
            <a:r>
              <a:rPr lang="de-DE" altLang="de-DE" sz="1800" dirty="0">
                <a:latin typeface="Noto Sans Med" panose="020B0602040504020204" pitchFamily="34"/>
                <a:ea typeface="Noto Sans Med" panose="020B0602040504020204" pitchFamily="34"/>
                <a:cs typeface="Noto Sans Med" panose="020B0602040504020204" pitchFamily="34"/>
              </a:rPr>
              <a:t>Beratung und Begleitung der Bachelorthesis LLLMB|SPAEW</a:t>
            </a:r>
            <a:endParaRPr lang="de-DE" altLang="de-DE" dirty="0">
              <a:latin typeface="Noto Sans Med" panose="020B0602040504020204" pitchFamily="34"/>
              <a:ea typeface="Noto Sans Med" panose="020B0602040504020204" pitchFamily="34"/>
              <a:cs typeface="Noto Sans Med" panose="020B0602040504020204" pitchFamily="34"/>
            </a:endParaRPr>
          </a:p>
        </p:txBody>
      </p:sp>
      <p:graphicFrame>
        <p:nvGraphicFramePr>
          <p:cNvPr id="10" name="Tabelle 9">
            <a:extLst>
              <a:ext uri="{FF2B5EF4-FFF2-40B4-BE49-F238E27FC236}">
                <a16:creationId xmlns:a16="http://schemas.microsoft.com/office/drawing/2014/main" id="{16FB296D-CF20-44CC-B699-3A8441E7C74E}"/>
              </a:ext>
            </a:extLst>
          </p:cNvPr>
          <p:cNvGraphicFramePr>
            <a:graphicFrameLocks noGrp="1"/>
          </p:cNvGraphicFramePr>
          <p:nvPr>
            <p:extLst>
              <p:ext uri="{D42A27DB-BD31-4B8C-83A1-F6EECF244321}">
                <p14:modId xmlns:p14="http://schemas.microsoft.com/office/powerpoint/2010/main" val="2988387629"/>
              </p:ext>
            </p:extLst>
          </p:nvPr>
        </p:nvGraphicFramePr>
        <p:xfrm>
          <a:off x="287525" y="3212976"/>
          <a:ext cx="8568950" cy="3456383"/>
        </p:xfrm>
        <a:graphic>
          <a:graphicData uri="http://schemas.openxmlformats.org/drawingml/2006/table">
            <a:tbl>
              <a:tblPr>
                <a:tableStyleId>{C083E6E3-FA7D-4D7B-A595-EF9225AFEA82}</a:tableStyleId>
              </a:tblPr>
              <a:tblGrid>
                <a:gridCol w="1512167">
                  <a:extLst>
                    <a:ext uri="{9D8B030D-6E8A-4147-A177-3AD203B41FA5}">
                      <a16:colId xmlns:a16="http://schemas.microsoft.com/office/drawing/2014/main" val="20000"/>
                    </a:ext>
                  </a:extLst>
                </a:gridCol>
                <a:gridCol w="1512399">
                  <a:extLst>
                    <a:ext uri="{9D8B030D-6E8A-4147-A177-3AD203B41FA5}">
                      <a16:colId xmlns:a16="http://schemas.microsoft.com/office/drawing/2014/main" val="20001"/>
                    </a:ext>
                  </a:extLst>
                </a:gridCol>
                <a:gridCol w="1386096">
                  <a:extLst>
                    <a:ext uri="{9D8B030D-6E8A-4147-A177-3AD203B41FA5}">
                      <a16:colId xmlns:a16="http://schemas.microsoft.com/office/drawing/2014/main" val="20002"/>
                    </a:ext>
                  </a:extLst>
                </a:gridCol>
                <a:gridCol w="1386096">
                  <a:extLst>
                    <a:ext uri="{9D8B030D-6E8A-4147-A177-3AD203B41FA5}">
                      <a16:colId xmlns:a16="http://schemas.microsoft.com/office/drawing/2014/main" val="20003"/>
                    </a:ext>
                  </a:extLst>
                </a:gridCol>
                <a:gridCol w="1386096">
                  <a:extLst>
                    <a:ext uri="{9D8B030D-6E8A-4147-A177-3AD203B41FA5}">
                      <a16:colId xmlns:a16="http://schemas.microsoft.com/office/drawing/2014/main" val="20004"/>
                    </a:ext>
                  </a:extLst>
                </a:gridCol>
                <a:gridCol w="1386096">
                  <a:extLst>
                    <a:ext uri="{9D8B030D-6E8A-4147-A177-3AD203B41FA5}">
                      <a16:colId xmlns:a16="http://schemas.microsoft.com/office/drawing/2014/main" val="20005"/>
                    </a:ext>
                  </a:extLst>
                </a:gridCol>
              </a:tblGrid>
              <a:tr h="339862">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1. 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2. Semester  </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3. 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a:latin typeface="Noto Sans Med" panose="020B0602040504020204" pitchFamily="34"/>
                          <a:ea typeface="Noto Sans Med" panose="020B0602040504020204" pitchFamily="34"/>
                          <a:cs typeface="Noto Sans Med" panose="020B0602040504020204" pitchFamily="34"/>
                        </a:rPr>
                        <a:t>4. 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5.Semester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6.Semester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0"/>
                  </a:ext>
                </a:extLst>
              </a:tr>
              <a:tr h="401055">
                <a:tc>
                  <a:txBody>
                    <a:bodyPr/>
                    <a:lstStyle/>
                    <a:p>
                      <a:pPr algn="ctr" fontAlgn="t"/>
                      <a:r>
                        <a:rPr lang="de-DE" sz="1400" b="1" u="none" strike="noStrike" err="1">
                          <a:latin typeface="Noto Sans Med" panose="020B0602040504020204" pitchFamily="34"/>
                          <a:ea typeface="Noto Sans Med" panose="020B0602040504020204" pitchFamily="34"/>
                          <a:cs typeface="Noto Sans Med" panose="020B0602040504020204" pitchFamily="34"/>
                        </a:rPr>
                        <a:t>SoSe</a:t>
                      </a:r>
                      <a:r>
                        <a:rPr lang="de-DE" sz="1400" b="1" u="none" strike="noStrike">
                          <a:latin typeface="Noto Sans Med" panose="020B0602040504020204" pitchFamily="34"/>
                          <a:ea typeface="Noto Sans Med" panose="020B0602040504020204" pitchFamily="34"/>
                          <a:cs typeface="Noto Sans Med" panose="020B0602040504020204" pitchFamily="34"/>
                        </a:rPr>
                        <a:t> 2022</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err="1">
                          <a:latin typeface="Noto Sans Med" panose="020B0602040504020204" pitchFamily="34"/>
                          <a:ea typeface="Noto Sans Med" panose="020B0602040504020204" pitchFamily="34"/>
                          <a:cs typeface="Noto Sans Med" panose="020B0602040504020204" pitchFamily="34"/>
                        </a:rPr>
                        <a:t>WiSe</a:t>
                      </a:r>
                      <a:r>
                        <a:rPr lang="de-DE" sz="1400" b="1" u="none" strike="noStrike">
                          <a:latin typeface="Noto Sans Med" panose="020B0602040504020204" pitchFamily="34"/>
                          <a:ea typeface="Noto Sans Med" panose="020B0602040504020204" pitchFamily="34"/>
                          <a:cs typeface="Noto Sans Med" panose="020B0602040504020204" pitchFamily="34"/>
                        </a:rPr>
                        <a:t> 2022/23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2023/24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2024/25</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1"/>
                  </a:ext>
                </a:extLst>
              </a:tr>
              <a:tr h="339433">
                <a:tc>
                  <a:txBody>
                    <a:bodyPr/>
                    <a:lstStyle/>
                    <a:p>
                      <a:pPr algn="ctr" fontAlgn="t"/>
                      <a:r>
                        <a:rPr lang="de-DE" sz="12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3.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228600" indent="-228600" algn="ctr" fontAlgn="t">
                        <a:buAutoNum type="arabicPeriod"/>
                      </a:pPr>
                      <a:r>
                        <a:rPr lang="de-DE" sz="12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6.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2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5.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9.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11.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2"/>
                  </a:ext>
                </a:extLst>
              </a:tr>
              <a:tr h="905155">
                <a:tc>
                  <a:txBody>
                    <a:bodyPr/>
                    <a:lstStyle/>
                    <a:p>
                      <a:pPr algn="ctr" fontAlgn="t"/>
                      <a:r>
                        <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Professionelles</a:t>
                      </a:r>
                      <a:r>
                        <a:rPr lang="de-DE" sz="12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pädagogisches Handeln</a:t>
                      </a:r>
                      <a:endPar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Einführung</a:t>
                      </a:r>
                      <a:r>
                        <a:rPr lang="de-DE" sz="12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in die Erziehungs-wissenschaft</a:t>
                      </a:r>
                      <a:endPar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Erziehungs-wissenschaftliche</a:t>
                      </a:r>
                      <a:r>
                        <a:rPr lang="de-DE" sz="12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Forschung</a:t>
                      </a:r>
                      <a:endPar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Pädagogisches Handeln und Diversität im Lebenslauf</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Projekte im Bereich der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Abschluss-prüfungen der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3"/>
                  </a:ext>
                </a:extLst>
              </a:tr>
              <a:tr h="339433">
                <a:tc>
                  <a:txBody>
                    <a:bodyPr/>
                    <a:lstStyle/>
                    <a:p>
                      <a:pPr algn="ctr" fontAlgn="t"/>
                      <a:r>
                        <a:rPr lang="de-DE" sz="12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4.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2.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8.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7.</a:t>
                      </a:r>
                      <a:r>
                        <a:rPr lang="de-DE" sz="1200" b="1"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a:t>
                      </a:r>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10.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rowSpan="2">
                  <a:txBody>
                    <a:bodyPr/>
                    <a:lstStyle/>
                    <a:p>
                      <a:pPr algn="ctr" fontAlgn="t"/>
                      <a:endPar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31445">
                <a:tc>
                  <a:txBody>
                    <a:bodyPr/>
                    <a:lstStyle/>
                    <a:p>
                      <a:pPr algn="ctr" fontAlgn="t"/>
                      <a:r>
                        <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Forschung, lebenslanges Lernen und Heterogenität</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Erziehung, Bildung</a:t>
                      </a:r>
                      <a:r>
                        <a:rPr lang="de-DE" sz="12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und Gesellschaft</a:t>
                      </a:r>
                      <a:endParaRPr lang="de-DE" sz="12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Handlungsformen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Grundlagen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Theorie-Praxis-Bezug</a:t>
                      </a:r>
                      <a:r>
                        <a:rPr lang="de-DE" sz="12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in der</a:t>
                      </a:r>
                      <a:r>
                        <a:rPr lang="de-DE" sz="12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vMerge="1">
                  <a:txBody>
                    <a:bodyPr/>
                    <a:lstStyle/>
                    <a:p>
                      <a:pPr algn="ctr" fontAlgn="t"/>
                      <a:endParaRPr lang="de-DE" sz="900" b="1" i="0" u="none" strike="noStrike" dirty="0">
                        <a:solidFill>
                          <a:schemeClr val="tx1"/>
                        </a:solidFill>
                        <a:latin typeface="Frutiger LT 45 Light" pitchFamily="34" charset="0"/>
                      </a:endParaRPr>
                    </a:p>
                  </a:txBody>
                  <a:tcPr marL="6036" marR="6036" marT="6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hteck 11">
            <a:extLst>
              <a:ext uri="{FF2B5EF4-FFF2-40B4-BE49-F238E27FC236}">
                <a16:creationId xmlns:a16="http://schemas.microsoft.com/office/drawing/2014/main" id="{8017A9A2-8E20-4931-8287-7757477EEC75}"/>
              </a:ext>
            </a:extLst>
          </p:cNvPr>
          <p:cNvSpPr/>
          <p:nvPr/>
        </p:nvSpPr>
        <p:spPr>
          <a:xfrm>
            <a:off x="4716329" y="5220476"/>
            <a:ext cx="1382149" cy="1443988"/>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D2963E6E-9D82-4C95-B2F4-932C2D36B202}"/>
              </a:ext>
            </a:extLst>
          </p:cNvPr>
          <p:cNvSpPr/>
          <p:nvPr/>
        </p:nvSpPr>
        <p:spPr>
          <a:xfrm>
            <a:off x="6098478" y="3957805"/>
            <a:ext cx="1399590" cy="2706659"/>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CDF920B4-0749-4E26-96A4-21668C56A5B9}"/>
              </a:ext>
            </a:extLst>
          </p:cNvPr>
          <p:cNvSpPr/>
          <p:nvPr/>
        </p:nvSpPr>
        <p:spPr>
          <a:xfrm>
            <a:off x="3283519" y="5240573"/>
            <a:ext cx="1432810" cy="1423891"/>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40941B0E-1574-4B69-A728-23C9A04A97C3}"/>
              </a:ext>
            </a:extLst>
          </p:cNvPr>
          <p:cNvSpPr/>
          <p:nvPr/>
        </p:nvSpPr>
        <p:spPr>
          <a:xfrm>
            <a:off x="7492890" y="3957805"/>
            <a:ext cx="1387327" cy="1230533"/>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BA957946-A23A-45BF-8696-8E2CD7AFE90E}"/>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Studienverlauf</a:t>
            </a:r>
          </a:p>
        </p:txBody>
      </p:sp>
    </p:spTree>
    <p:extLst>
      <p:ext uri="{BB962C8B-B14F-4D97-AF65-F5344CB8AC3E}">
        <p14:creationId xmlns:p14="http://schemas.microsoft.com/office/powerpoint/2010/main" val="520668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7" name="Textfeld 6"/>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346058" y="620688"/>
            <a:ext cx="8415802" cy="56011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2400"/>
              </a:spcAft>
              <a:buNone/>
            </a:pPr>
            <a:r>
              <a:rPr lang="de-DE" altLang="de-DE" sz="2800" b="1" dirty="0">
                <a:latin typeface="Noto Sans Med" panose="020B0602040504020204" pitchFamily="34"/>
                <a:ea typeface="Noto Sans Med" panose="020B0602040504020204" pitchFamily="34"/>
                <a:cs typeface="Noto Sans Med" panose="020B0602040504020204" pitchFamily="34"/>
              </a:rPr>
              <a:t>Beifach Erziehungswissenschaft</a:t>
            </a:r>
          </a:p>
          <a:p>
            <a:pPr lvl="1">
              <a:lnSpc>
                <a:spcPct val="90000"/>
              </a:lnSpc>
              <a:spcBef>
                <a:spcPts val="0"/>
              </a:spcBef>
              <a:spcAft>
                <a:spcPts val="1800"/>
              </a:spcAft>
              <a:buFont typeface="Arial" panose="020B0604020202020204" pitchFamily="34" charset="0"/>
              <a:buChar char="•"/>
            </a:pPr>
            <a:r>
              <a:rPr lang="de-DE" altLang="de-DE" sz="2000" dirty="0">
                <a:latin typeface="Noto Sans Med" panose="020B0602040504020204" pitchFamily="34"/>
                <a:ea typeface="Noto Sans Med" panose="020B0602040504020204" pitchFamily="34"/>
                <a:cs typeface="Noto Sans Med" panose="020B0602040504020204" pitchFamily="34"/>
              </a:rPr>
              <a:t>Auch für Beifach-Studierende deren Studienstart das </a:t>
            </a:r>
            <a:r>
              <a:rPr lang="de-DE" altLang="de-DE" sz="2000" err="1">
                <a:latin typeface="Noto Sans Med" panose="020B0602040504020204" pitchFamily="34"/>
                <a:ea typeface="Noto Sans Med" panose="020B0602040504020204" pitchFamily="34"/>
                <a:cs typeface="Noto Sans Med" panose="020B0602040504020204" pitchFamily="34"/>
              </a:rPr>
              <a:t>SoSe</a:t>
            </a:r>
            <a:r>
              <a:rPr lang="de-DE" altLang="de-DE" sz="2000">
                <a:latin typeface="Noto Sans Med" panose="020B0602040504020204" pitchFamily="34"/>
                <a:ea typeface="Noto Sans Med" panose="020B0602040504020204" pitchFamily="34"/>
                <a:cs typeface="Noto Sans Med" panose="020B0602040504020204" pitchFamily="34"/>
              </a:rPr>
              <a:t> 2022 </a:t>
            </a:r>
            <a:r>
              <a:rPr lang="de-DE" altLang="de-DE" sz="2000" dirty="0">
                <a:latin typeface="Noto Sans Med" panose="020B0602040504020204" pitchFamily="34"/>
                <a:ea typeface="Noto Sans Med" panose="020B0602040504020204" pitchFamily="34"/>
                <a:cs typeface="Noto Sans Med" panose="020B0602040504020204" pitchFamily="34"/>
              </a:rPr>
              <a:t>ist, gilt die Prüfungsordnung (PO) 2019 </a:t>
            </a:r>
          </a:p>
          <a:p>
            <a:pPr lvl="1">
              <a:lnSpc>
                <a:spcPct val="90000"/>
              </a:lnSpc>
              <a:spcBef>
                <a:spcPts val="0"/>
              </a:spcBef>
              <a:spcAft>
                <a:spcPts val="600"/>
              </a:spcAft>
              <a:buFont typeface="Arial" panose="020B0604020202020204" pitchFamily="34" charset="0"/>
              <a:buChar char="•"/>
            </a:pPr>
            <a:r>
              <a:rPr lang="de-DE" altLang="de-DE" sz="2000" dirty="0">
                <a:latin typeface="Noto Sans Med" panose="020B0602040504020204" pitchFamily="34"/>
                <a:ea typeface="Noto Sans Med" panose="020B0602040504020204" pitchFamily="34"/>
                <a:cs typeface="Noto Sans Med" panose="020B0602040504020204" pitchFamily="34"/>
              </a:rPr>
              <a:t>Bitte achten auch Sie in den für Sie relevanten Dokumenten (z.B. Modulhandbuch oder Studienverlaufsmodell) auf die richtige PO-Zuordnung</a:t>
            </a:r>
          </a:p>
          <a:p>
            <a:pPr marL="914400" lvl="2" indent="0">
              <a:lnSpc>
                <a:spcPct val="90000"/>
              </a:lnSpc>
              <a:spcBef>
                <a:spcPts val="0"/>
              </a:spcBef>
              <a:spcAft>
                <a:spcPts val="1800"/>
              </a:spcAft>
              <a:buNone/>
            </a:pPr>
            <a:r>
              <a:rPr lang="de-DE" altLang="de-DE" sz="1800" dirty="0">
                <a:latin typeface="Noto Sans Med" panose="020B0602040504020204" pitchFamily="34"/>
                <a:ea typeface="Noto Sans Med" panose="020B0602040504020204" pitchFamily="34"/>
                <a:cs typeface="Noto Sans Med" panose="020B0602040504020204" pitchFamily="34"/>
                <a:hlinkClick r:id="rId4"/>
              </a:rPr>
              <a:t>https://www.studienbuero.erziehungswissenschaft.uni-mainz.de/bachelor-erziehungswissenschaft-po-2019/</a:t>
            </a:r>
            <a:r>
              <a:rPr lang="de-DE" altLang="de-DE" sz="1800" dirty="0">
                <a:latin typeface="Noto Sans Med" panose="020B0602040504020204" pitchFamily="34"/>
                <a:ea typeface="Noto Sans Med" panose="020B0602040504020204" pitchFamily="34"/>
                <a:cs typeface="Noto Sans Med" panose="020B0602040504020204" pitchFamily="34"/>
              </a:rPr>
              <a:t> </a:t>
            </a:r>
          </a:p>
          <a:p>
            <a:pPr lvl="1">
              <a:lnSpc>
                <a:spcPct val="90000"/>
              </a:lnSpc>
              <a:spcBef>
                <a:spcPts val="0"/>
              </a:spcBef>
              <a:spcAft>
                <a:spcPts val="1800"/>
              </a:spcAft>
              <a:buFont typeface="Arial" panose="020B0604020202020204" pitchFamily="34" charset="0"/>
              <a:buChar char="•"/>
            </a:pPr>
            <a:r>
              <a:rPr lang="de-DE" altLang="de-DE" sz="2000" dirty="0">
                <a:latin typeface="Noto Sans Med" panose="020B0602040504020204" pitchFamily="34"/>
                <a:ea typeface="Noto Sans Med" panose="020B0602040504020204" pitchFamily="34"/>
                <a:cs typeface="Noto Sans Med" panose="020B0602040504020204" pitchFamily="34"/>
              </a:rPr>
              <a:t>Die Regelstudienzeit beträgt auch im Beifach 6 Semester </a:t>
            </a:r>
          </a:p>
          <a:p>
            <a:pPr lvl="1">
              <a:lnSpc>
                <a:spcPct val="90000"/>
              </a:lnSpc>
              <a:spcBef>
                <a:spcPts val="0"/>
              </a:spcBef>
              <a:spcAft>
                <a:spcPts val="1800"/>
              </a:spcAft>
              <a:buFont typeface="Arial" panose="020B0604020202020204" pitchFamily="34" charset="0"/>
              <a:buChar char="•"/>
            </a:pPr>
            <a:r>
              <a:rPr lang="de-DE" altLang="de-DE" sz="2000" dirty="0">
                <a:latin typeface="Noto Sans Med" panose="020B0602040504020204" pitchFamily="34"/>
                <a:ea typeface="Noto Sans Med" panose="020B0602040504020204" pitchFamily="34"/>
                <a:cs typeface="Noto Sans Med" panose="020B0602040504020204" pitchFamily="34"/>
              </a:rPr>
              <a:t>Im Beifach gibt es keine Wahlpflichtfächer, d.h. es werden keine Studienrichtungen gewählt</a:t>
            </a:r>
            <a:endParaRPr lang="de-DE" altLang="de-DE" sz="1600" dirty="0">
              <a:latin typeface="Noto Sans Med" panose="020B0602040504020204" pitchFamily="34"/>
              <a:ea typeface="Noto Sans Med" panose="020B0602040504020204" pitchFamily="34"/>
              <a:cs typeface="Noto Sans Med" panose="020B0602040504020204" pitchFamily="34"/>
            </a:endParaRPr>
          </a:p>
          <a:p>
            <a:pPr lvl="1">
              <a:lnSpc>
                <a:spcPct val="90000"/>
              </a:lnSpc>
              <a:spcBef>
                <a:spcPts val="0"/>
              </a:spcBef>
              <a:spcAft>
                <a:spcPts val="600"/>
              </a:spcAft>
              <a:buFont typeface="Arial" panose="020B0604020202020204" pitchFamily="34" charset="0"/>
              <a:buChar char="•"/>
            </a:pPr>
            <a:r>
              <a:rPr lang="de-DE" altLang="de-DE" sz="2000" dirty="0">
                <a:latin typeface="Noto Sans Med" panose="020B0602040504020204" pitchFamily="34"/>
                <a:ea typeface="Noto Sans Med" panose="020B0602040504020204" pitchFamily="34"/>
                <a:cs typeface="Noto Sans Med" panose="020B0602040504020204" pitchFamily="34"/>
              </a:rPr>
              <a:t>Sie lernen beide Studienrichtungen im Studienverlauf durch jeweils eine Vorlesung und ein Seminar kennen und erhalten grundlegende Einblicke in die unterschiedlichen Ausrichtungen</a:t>
            </a:r>
          </a:p>
        </p:txBody>
      </p:sp>
      <p:sp>
        <p:nvSpPr>
          <p:cNvPr id="6" name="Textfeld 5">
            <a:extLst>
              <a:ext uri="{FF2B5EF4-FFF2-40B4-BE49-F238E27FC236}">
                <a16:creationId xmlns:a16="http://schemas.microsoft.com/office/drawing/2014/main" id="{CED6516B-C240-49A9-B274-021A5F1063A9}"/>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Grundlegende Informationen</a:t>
            </a:r>
          </a:p>
        </p:txBody>
      </p:sp>
    </p:spTree>
    <p:extLst>
      <p:ext uri="{BB962C8B-B14F-4D97-AF65-F5344CB8AC3E}">
        <p14:creationId xmlns:p14="http://schemas.microsoft.com/office/powerpoint/2010/main" val="134615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7" name="Textfeld 6"/>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Noto Sans Med" panose="020B0602040504020204" pitchFamily="34"/>
                <a:ea typeface="Noto Sans Med" panose="020B0602040504020204" pitchFamily="34"/>
                <a:cs typeface="Noto Sans Med" panose="020B0602040504020204" pitchFamily="34"/>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548687" y="641962"/>
            <a:ext cx="7772400" cy="56673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1200"/>
              </a:spcAft>
              <a:buNone/>
            </a:pPr>
            <a:r>
              <a:rPr lang="de-DE" altLang="de-DE" sz="2800" b="1" dirty="0">
                <a:latin typeface="Noto Sans Med" panose="020B0602040504020204" pitchFamily="34"/>
                <a:ea typeface="Noto Sans Med" panose="020B0602040504020204" pitchFamily="34"/>
                <a:cs typeface="Noto Sans Med" panose="020B0602040504020204" pitchFamily="34"/>
              </a:rPr>
              <a:t>Beifach Erziehungswissenschaft</a:t>
            </a:r>
          </a:p>
          <a:p>
            <a:pPr marL="0" indent="0">
              <a:lnSpc>
                <a:spcPct val="90000"/>
              </a:lnSpc>
              <a:spcBef>
                <a:spcPts val="0"/>
              </a:spcBef>
              <a:spcAft>
                <a:spcPts val="1200"/>
              </a:spcAft>
              <a:buNone/>
            </a:pPr>
            <a:r>
              <a:rPr lang="de-DE" altLang="de-DE" sz="2000" dirty="0">
                <a:latin typeface="Noto Sans Med" panose="020B0602040504020204" pitchFamily="34"/>
                <a:ea typeface="Noto Sans Med" panose="020B0602040504020204" pitchFamily="34"/>
                <a:cs typeface="Noto Sans Med" panose="020B0602040504020204" pitchFamily="34"/>
              </a:rPr>
              <a:t>Im Beifach studieren Sie gemeinsam mit den Kernfachstudierenden. Die Grundlagenmodule unterscheiden sich mitunter in der Nummerierung, die Veranstaltungen und deren Inhalte sind aber bei allen Modulen gleich.    </a:t>
            </a:r>
            <a:endParaRPr lang="de-DE" altLang="de-DE" sz="1800" dirty="0">
              <a:latin typeface="Noto Sans Med" panose="020B0602040504020204" pitchFamily="34"/>
              <a:ea typeface="Noto Sans Med" panose="020B0602040504020204" pitchFamily="34"/>
              <a:cs typeface="Noto Sans Med" panose="020B0602040504020204" pitchFamily="34"/>
            </a:endParaRPr>
          </a:p>
          <a:p>
            <a:pPr marL="400050">
              <a:lnSpc>
                <a:spcPct val="90000"/>
              </a:lnSpc>
              <a:spcAft>
                <a:spcPts val="600"/>
              </a:spcAft>
              <a:buFont typeface="+mj-lt"/>
              <a:buAutoNum type="arabicParenBoth"/>
            </a:pPr>
            <a:r>
              <a:rPr lang="de-DE" altLang="de-DE" sz="2200" dirty="0">
                <a:latin typeface="Noto Sans Med" panose="020B0602040504020204" pitchFamily="34"/>
                <a:ea typeface="Noto Sans Med" panose="020B0602040504020204" pitchFamily="34"/>
                <a:cs typeface="Noto Sans Med" panose="020B0602040504020204" pitchFamily="34"/>
              </a:rPr>
              <a:t> Grundlagenmodule 1-4 und 6:</a:t>
            </a:r>
          </a:p>
          <a:p>
            <a:pPr lvl="2">
              <a:lnSpc>
                <a:spcPct val="90000"/>
              </a:lnSpc>
            </a:pPr>
            <a:r>
              <a:rPr lang="de-DE" altLang="de-DE" sz="2000" dirty="0">
                <a:latin typeface="Noto Sans Med" panose="020B0602040504020204" pitchFamily="34"/>
                <a:ea typeface="Noto Sans Med" panose="020B0602040504020204" pitchFamily="34"/>
                <a:cs typeface="Noto Sans Med" panose="020B0602040504020204" pitchFamily="34"/>
              </a:rPr>
              <a:t>Einführung in das wissenschaftliche Arbeiten, Kommunizieren und wissenschaftliche Methoden</a:t>
            </a:r>
          </a:p>
          <a:p>
            <a:pPr lvl="2">
              <a:lnSpc>
                <a:spcPct val="90000"/>
              </a:lnSpc>
            </a:pPr>
            <a:r>
              <a:rPr lang="de-DE" altLang="de-DE" sz="2000" dirty="0">
                <a:latin typeface="Noto Sans Med" panose="020B0602040504020204" pitchFamily="34"/>
                <a:ea typeface="Noto Sans Med" panose="020B0602040504020204" pitchFamily="34"/>
                <a:cs typeface="Noto Sans Med" panose="020B0602040504020204" pitchFamily="34"/>
              </a:rPr>
              <a:t>Grundständig erziehungswissenschaftliche Module</a:t>
            </a:r>
            <a:endParaRPr lang="de-DE" altLang="de-DE" sz="1500" dirty="0">
              <a:latin typeface="Noto Sans Med" panose="020B0602040504020204" pitchFamily="34"/>
              <a:ea typeface="Noto Sans Med" panose="020B0602040504020204" pitchFamily="34"/>
              <a:cs typeface="Noto Sans Med" panose="020B0602040504020204" pitchFamily="34"/>
            </a:endParaRPr>
          </a:p>
        </p:txBody>
      </p:sp>
      <p:graphicFrame>
        <p:nvGraphicFramePr>
          <p:cNvPr id="16" name="Tabelle 15">
            <a:extLst>
              <a:ext uri="{FF2B5EF4-FFF2-40B4-BE49-F238E27FC236}">
                <a16:creationId xmlns:a16="http://schemas.microsoft.com/office/drawing/2014/main" id="{D2E9F80F-31D4-4DEE-9965-40BDEE113245}"/>
              </a:ext>
            </a:extLst>
          </p:cNvPr>
          <p:cNvGraphicFramePr>
            <a:graphicFrameLocks noGrp="1"/>
          </p:cNvGraphicFramePr>
          <p:nvPr>
            <p:extLst>
              <p:ext uri="{D42A27DB-BD31-4B8C-83A1-F6EECF244321}">
                <p14:modId xmlns:p14="http://schemas.microsoft.com/office/powerpoint/2010/main" val="430385762"/>
              </p:ext>
            </p:extLst>
          </p:nvPr>
        </p:nvGraphicFramePr>
        <p:xfrm>
          <a:off x="179765" y="4005064"/>
          <a:ext cx="8784469" cy="1985505"/>
        </p:xfrm>
        <a:graphic>
          <a:graphicData uri="http://schemas.openxmlformats.org/drawingml/2006/table">
            <a:tbl>
              <a:tblPr>
                <a:tableStyleId>{C083E6E3-FA7D-4D7B-A595-EF9225AFEA82}</a:tableStyleId>
              </a:tblPr>
              <a:tblGrid>
                <a:gridCol w="1513290">
                  <a:extLst>
                    <a:ext uri="{9D8B030D-6E8A-4147-A177-3AD203B41FA5}">
                      <a16:colId xmlns:a16="http://schemas.microsoft.com/office/drawing/2014/main" val="20000"/>
                    </a:ext>
                  </a:extLst>
                </a:gridCol>
                <a:gridCol w="1587347">
                  <a:extLst>
                    <a:ext uri="{9D8B030D-6E8A-4147-A177-3AD203B41FA5}">
                      <a16:colId xmlns:a16="http://schemas.microsoft.com/office/drawing/2014/main" val="20001"/>
                    </a:ext>
                  </a:extLst>
                </a:gridCol>
                <a:gridCol w="1420958">
                  <a:extLst>
                    <a:ext uri="{9D8B030D-6E8A-4147-A177-3AD203B41FA5}">
                      <a16:colId xmlns:a16="http://schemas.microsoft.com/office/drawing/2014/main" val="20002"/>
                    </a:ext>
                  </a:extLst>
                </a:gridCol>
                <a:gridCol w="1420958">
                  <a:extLst>
                    <a:ext uri="{9D8B030D-6E8A-4147-A177-3AD203B41FA5}">
                      <a16:colId xmlns:a16="http://schemas.microsoft.com/office/drawing/2014/main" val="20003"/>
                    </a:ext>
                  </a:extLst>
                </a:gridCol>
                <a:gridCol w="1330002">
                  <a:extLst>
                    <a:ext uri="{9D8B030D-6E8A-4147-A177-3AD203B41FA5}">
                      <a16:colId xmlns:a16="http://schemas.microsoft.com/office/drawing/2014/main" val="20004"/>
                    </a:ext>
                  </a:extLst>
                </a:gridCol>
                <a:gridCol w="1511914">
                  <a:extLst>
                    <a:ext uri="{9D8B030D-6E8A-4147-A177-3AD203B41FA5}">
                      <a16:colId xmlns:a16="http://schemas.microsoft.com/office/drawing/2014/main" val="20005"/>
                    </a:ext>
                  </a:extLst>
                </a:gridCol>
              </a:tblGrid>
              <a:tr h="339862">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1.Semester  </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2. 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3.Semester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4.Semester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5.Semester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6.Semester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0"/>
                  </a:ext>
                </a:extLst>
              </a:tr>
              <a:tr h="401055">
                <a:tc>
                  <a:txBody>
                    <a:bodyPr/>
                    <a:lstStyle/>
                    <a:p>
                      <a:pPr algn="ctr" fontAlgn="t"/>
                      <a:r>
                        <a:rPr lang="de-DE" sz="1400" b="1" u="none" strike="noStrike" err="1">
                          <a:latin typeface="Noto Sans Med" panose="020B0602040504020204" pitchFamily="34"/>
                          <a:ea typeface="Noto Sans Med" panose="020B0602040504020204" pitchFamily="34"/>
                          <a:cs typeface="Noto Sans Med" panose="020B0602040504020204" pitchFamily="34"/>
                        </a:rPr>
                        <a:t>SoSe</a:t>
                      </a:r>
                      <a:r>
                        <a:rPr lang="de-DE" sz="1400" b="1" u="none" strike="noStrike">
                          <a:latin typeface="Noto Sans Med" panose="020B0602040504020204" pitchFamily="34"/>
                          <a:ea typeface="Noto Sans Med" panose="020B0602040504020204" pitchFamily="34"/>
                          <a:cs typeface="Noto Sans Med" panose="020B0602040504020204" pitchFamily="34"/>
                        </a:rPr>
                        <a:t> 2022</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err="1">
                          <a:latin typeface="Noto Sans Med" panose="020B0602040504020204" pitchFamily="34"/>
                          <a:ea typeface="Noto Sans Med" panose="020B0602040504020204" pitchFamily="34"/>
                          <a:cs typeface="Noto Sans Med" panose="020B0602040504020204" pitchFamily="34"/>
                        </a:rPr>
                        <a:t>WiSe</a:t>
                      </a:r>
                      <a:r>
                        <a:rPr lang="de-DE" sz="1400" b="1" u="none" strike="noStrike">
                          <a:latin typeface="Noto Sans Med" panose="020B0602040504020204" pitchFamily="34"/>
                          <a:ea typeface="Noto Sans Med" panose="020B0602040504020204" pitchFamily="34"/>
                          <a:cs typeface="Noto Sans Med" panose="020B0602040504020204" pitchFamily="34"/>
                        </a:rPr>
                        <a:t> 2022/23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2023/24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2024/25</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1"/>
                  </a:ext>
                </a:extLst>
              </a:tr>
              <a:tr h="339433">
                <a:tc>
                  <a:txBody>
                    <a:bodyPr/>
                    <a:lstStyle/>
                    <a:p>
                      <a:pPr algn="ctr" fontAlgn="t"/>
                      <a:r>
                        <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2.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228600" indent="-228600" algn="ctr" fontAlgn="t">
                        <a:buAutoNum type="arabicPeriod"/>
                      </a:pPr>
                      <a:r>
                        <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4.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3.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6.</a:t>
                      </a:r>
                      <a:r>
                        <a:rPr lang="de-DE" sz="1300" b="1"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Modul</a:t>
                      </a:r>
                      <a:endPar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5.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2"/>
                  </a:ext>
                </a:extLst>
              </a:tr>
              <a:tr h="905155">
                <a:tc>
                  <a:txBody>
                    <a:bodyPr/>
                    <a:lstStyle/>
                    <a:p>
                      <a:pPr algn="ctr" fontAlgn="t"/>
                      <a:r>
                        <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Professionelles</a:t>
                      </a:r>
                      <a: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pädagogisches Handeln</a:t>
                      </a:r>
                      <a:endPar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Einführung</a:t>
                      </a:r>
                      <a: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in die </a:t>
                      </a:r>
                      <a:b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br>
                      <a: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Erziehungswissen-</a:t>
                      </a:r>
                      <a:r>
                        <a:rPr lang="de-DE" sz="1300" b="0" i="0" u="none" strike="noStrike" baseline="0" dirty="0" err="1">
                          <a:solidFill>
                            <a:schemeClr val="tx1"/>
                          </a:solidFill>
                          <a:latin typeface="Noto Sans Med" panose="020B0602040504020204" pitchFamily="34"/>
                          <a:ea typeface="Noto Sans Med" panose="020B0602040504020204" pitchFamily="34"/>
                          <a:cs typeface="Noto Sans Med" panose="020B0602040504020204" pitchFamily="34"/>
                        </a:rPr>
                        <a:t>schaft</a:t>
                      </a:r>
                      <a:endPar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Forschung, lebenslanges</a:t>
                      </a:r>
                      <a: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Lernen und Heterogenität</a:t>
                      </a:r>
                      <a:endPar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Erziehung, Bildung</a:t>
                      </a:r>
                      <a: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und Gesellschaft</a:t>
                      </a:r>
                      <a:endPar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Pädagogisches</a:t>
                      </a:r>
                      <a:r>
                        <a:rPr lang="de-DE" sz="1300" b="0" i="0" u="none" strike="noStrike" baseline="0" dirty="0">
                          <a:solidFill>
                            <a:schemeClr val="tx1"/>
                          </a:solidFill>
                          <a:latin typeface="Noto Sans Med" panose="020B0602040504020204" pitchFamily="34"/>
                          <a:ea typeface="Noto Sans Med" panose="020B0602040504020204" pitchFamily="34"/>
                          <a:cs typeface="Noto Sans Med" panose="020B0602040504020204" pitchFamily="34"/>
                        </a:rPr>
                        <a:t> Handeln und Diversität</a:t>
                      </a:r>
                      <a:endPar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Grundlagen der Studienrichtungen LLLMB und SPAEW</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3"/>
                  </a:ext>
                </a:extLst>
              </a:tr>
            </a:tbl>
          </a:graphicData>
        </a:graphic>
      </p:graphicFrame>
      <p:sp>
        <p:nvSpPr>
          <p:cNvPr id="15" name="Rechteck 14">
            <a:extLst>
              <a:ext uri="{FF2B5EF4-FFF2-40B4-BE49-F238E27FC236}">
                <a16:creationId xmlns:a16="http://schemas.microsoft.com/office/drawing/2014/main" id="{6CF692BC-C9B0-4F4D-8516-0E402CB29581}"/>
              </a:ext>
            </a:extLst>
          </p:cNvPr>
          <p:cNvSpPr/>
          <p:nvPr/>
        </p:nvSpPr>
        <p:spPr>
          <a:xfrm>
            <a:off x="6091173" y="4756891"/>
            <a:ext cx="1397100" cy="1230533"/>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6E619193-C84B-4D05-B40F-835B1C1EED6A}"/>
              </a:ext>
            </a:extLst>
          </p:cNvPr>
          <p:cNvSpPr/>
          <p:nvPr/>
        </p:nvSpPr>
        <p:spPr>
          <a:xfrm>
            <a:off x="4691583" y="4756891"/>
            <a:ext cx="1399590" cy="1230533"/>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CC2B00AB-AB0D-4585-A5C2-09D53B9D8DB1}"/>
              </a:ext>
            </a:extLst>
          </p:cNvPr>
          <p:cNvSpPr/>
          <p:nvPr/>
        </p:nvSpPr>
        <p:spPr>
          <a:xfrm>
            <a:off x="3275856" y="4756891"/>
            <a:ext cx="1399590" cy="1230533"/>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842FE467-1881-4EFE-AB44-C319C7BF281F}"/>
              </a:ext>
            </a:extLst>
          </p:cNvPr>
          <p:cNvSpPr/>
          <p:nvPr/>
        </p:nvSpPr>
        <p:spPr>
          <a:xfrm>
            <a:off x="1653237" y="4753746"/>
            <a:ext cx="1622619" cy="1230533"/>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E6E8EF7-AFCD-4CEE-9149-8156F451D141}"/>
              </a:ext>
            </a:extLst>
          </p:cNvPr>
          <p:cNvSpPr/>
          <p:nvPr/>
        </p:nvSpPr>
        <p:spPr>
          <a:xfrm>
            <a:off x="179765" y="4753746"/>
            <a:ext cx="1473472" cy="1230533"/>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ADD03551-4B78-4A17-A795-7A86400A385D}"/>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Studienverlauf</a:t>
            </a:r>
          </a:p>
        </p:txBody>
      </p:sp>
    </p:spTree>
    <p:extLst>
      <p:ext uri="{BB962C8B-B14F-4D97-AF65-F5344CB8AC3E}">
        <p14:creationId xmlns:p14="http://schemas.microsoft.com/office/powerpoint/2010/main" val="177196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7" name="Textfeld 6"/>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Noto Sans Med" panose="020B0602040504020204" pitchFamily="34"/>
                <a:ea typeface="Noto Sans Med" panose="020B0602040504020204" pitchFamily="34"/>
                <a:cs typeface="Noto Sans Med" panose="020B0602040504020204" pitchFamily="34"/>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a:xfrm>
            <a:off x="548687" y="764704"/>
            <a:ext cx="7772400" cy="56673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1200"/>
              </a:spcAft>
              <a:buNone/>
            </a:pPr>
            <a:r>
              <a:rPr lang="de-DE" altLang="de-DE" sz="2800" b="1" dirty="0">
                <a:latin typeface="Noto Sans Med" panose="020B0602040504020204" pitchFamily="34"/>
                <a:ea typeface="Noto Sans Med" panose="020B0602040504020204" pitchFamily="34"/>
                <a:cs typeface="Noto Sans Med" panose="020B0602040504020204" pitchFamily="34"/>
              </a:rPr>
              <a:t>Beifach Erziehungswissenschaft</a:t>
            </a:r>
          </a:p>
          <a:p>
            <a:pPr marL="457200" indent="-457200">
              <a:lnSpc>
                <a:spcPct val="90000"/>
              </a:lnSpc>
              <a:spcBef>
                <a:spcPts val="0"/>
              </a:spcBef>
              <a:spcAft>
                <a:spcPts val="600"/>
              </a:spcAft>
              <a:buFont typeface="+mj-lt"/>
              <a:buAutoNum type="arabicParenBoth" startAt="2"/>
            </a:pPr>
            <a:r>
              <a:rPr lang="de-DE" altLang="de-DE" sz="2200" dirty="0">
                <a:latin typeface="Noto Sans Med" panose="020B0602040504020204" pitchFamily="34"/>
                <a:ea typeface="Noto Sans Med" panose="020B0602040504020204" pitchFamily="34"/>
                <a:cs typeface="Noto Sans Med" panose="020B0602040504020204" pitchFamily="34"/>
              </a:rPr>
              <a:t>Grundlagen der Studienrichtungen Modul 5:</a:t>
            </a:r>
          </a:p>
          <a:p>
            <a:pPr lvl="2">
              <a:lnSpc>
                <a:spcPct val="90000"/>
              </a:lnSpc>
            </a:pPr>
            <a:r>
              <a:rPr lang="de-DE" altLang="de-DE" sz="2000" dirty="0">
                <a:latin typeface="Noto Sans Med" panose="020B0602040504020204" pitchFamily="34"/>
                <a:ea typeface="Noto Sans Med" panose="020B0602040504020204" pitchFamily="34"/>
                <a:cs typeface="Noto Sans Med" panose="020B0602040504020204" pitchFamily="34"/>
              </a:rPr>
              <a:t>Ein Modul mit jeweils einem Seminar zu jeder Studienrichtung </a:t>
            </a:r>
          </a:p>
          <a:p>
            <a:pPr lvl="2">
              <a:lnSpc>
                <a:spcPct val="90000"/>
              </a:lnSpc>
            </a:pPr>
            <a:r>
              <a:rPr lang="de-DE" altLang="de-DE" sz="2000" dirty="0">
                <a:latin typeface="Noto Sans Med" panose="020B0602040504020204" pitchFamily="34"/>
                <a:ea typeface="Noto Sans Med" panose="020B0602040504020204" pitchFamily="34"/>
                <a:cs typeface="Noto Sans Med" panose="020B0602040504020204" pitchFamily="34"/>
              </a:rPr>
              <a:t>Die Veranstaltungen sollen Ihnen einen detaillierteren Einblick in die jeweiligen Arbeitsbereiche geben und einen grundlegenden Überblick verschaffen</a:t>
            </a:r>
          </a:p>
        </p:txBody>
      </p:sp>
      <p:graphicFrame>
        <p:nvGraphicFramePr>
          <p:cNvPr id="16" name="Tabelle 15">
            <a:extLst>
              <a:ext uri="{FF2B5EF4-FFF2-40B4-BE49-F238E27FC236}">
                <a16:creationId xmlns:a16="http://schemas.microsoft.com/office/drawing/2014/main" id="{D2E9F80F-31D4-4DEE-9965-40BDEE113245}"/>
              </a:ext>
            </a:extLst>
          </p:cNvPr>
          <p:cNvGraphicFramePr>
            <a:graphicFrameLocks noGrp="1"/>
          </p:cNvGraphicFramePr>
          <p:nvPr>
            <p:extLst>
              <p:ext uri="{D42A27DB-BD31-4B8C-83A1-F6EECF244321}">
                <p14:modId xmlns:p14="http://schemas.microsoft.com/office/powerpoint/2010/main" val="4210205716"/>
              </p:ext>
            </p:extLst>
          </p:nvPr>
        </p:nvGraphicFramePr>
        <p:xfrm>
          <a:off x="179765" y="3680558"/>
          <a:ext cx="8784469" cy="1985505"/>
        </p:xfrm>
        <a:graphic>
          <a:graphicData uri="http://schemas.openxmlformats.org/drawingml/2006/table">
            <a:tbl>
              <a:tblPr>
                <a:tableStyleId>{C083E6E3-FA7D-4D7B-A595-EF9225AFEA82}</a:tableStyleId>
              </a:tblPr>
              <a:tblGrid>
                <a:gridCol w="1513290">
                  <a:extLst>
                    <a:ext uri="{9D8B030D-6E8A-4147-A177-3AD203B41FA5}">
                      <a16:colId xmlns:a16="http://schemas.microsoft.com/office/drawing/2014/main" val="20000"/>
                    </a:ext>
                  </a:extLst>
                </a:gridCol>
                <a:gridCol w="1587347">
                  <a:extLst>
                    <a:ext uri="{9D8B030D-6E8A-4147-A177-3AD203B41FA5}">
                      <a16:colId xmlns:a16="http://schemas.microsoft.com/office/drawing/2014/main" val="20001"/>
                    </a:ext>
                  </a:extLst>
                </a:gridCol>
                <a:gridCol w="1420958">
                  <a:extLst>
                    <a:ext uri="{9D8B030D-6E8A-4147-A177-3AD203B41FA5}">
                      <a16:colId xmlns:a16="http://schemas.microsoft.com/office/drawing/2014/main" val="20002"/>
                    </a:ext>
                  </a:extLst>
                </a:gridCol>
                <a:gridCol w="1420958">
                  <a:extLst>
                    <a:ext uri="{9D8B030D-6E8A-4147-A177-3AD203B41FA5}">
                      <a16:colId xmlns:a16="http://schemas.microsoft.com/office/drawing/2014/main" val="20003"/>
                    </a:ext>
                  </a:extLst>
                </a:gridCol>
                <a:gridCol w="1330002">
                  <a:extLst>
                    <a:ext uri="{9D8B030D-6E8A-4147-A177-3AD203B41FA5}">
                      <a16:colId xmlns:a16="http://schemas.microsoft.com/office/drawing/2014/main" val="20004"/>
                    </a:ext>
                  </a:extLst>
                </a:gridCol>
                <a:gridCol w="1511914">
                  <a:extLst>
                    <a:ext uri="{9D8B030D-6E8A-4147-A177-3AD203B41FA5}">
                      <a16:colId xmlns:a16="http://schemas.microsoft.com/office/drawing/2014/main" val="20005"/>
                    </a:ext>
                  </a:extLst>
                </a:gridCol>
              </a:tblGrid>
              <a:tr h="339862">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1.Semester  </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2. 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3.Semester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4.Semester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5.Semester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600" b="1" u="none" strike="noStrike" dirty="0">
                          <a:latin typeface="Noto Sans Med" panose="020B0602040504020204" pitchFamily="34"/>
                          <a:ea typeface="Noto Sans Med" panose="020B0602040504020204" pitchFamily="34"/>
                          <a:cs typeface="Noto Sans Med" panose="020B0602040504020204" pitchFamily="34"/>
                        </a:rPr>
                        <a:t>6.Semester</a:t>
                      </a:r>
                      <a:endParaRPr lang="de-DE" sz="16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0"/>
                  </a:ext>
                </a:extLst>
              </a:tr>
              <a:tr h="401055">
                <a:tc>
                  <a:txBody>
                    <a:bodyPr/>
                    <a:lstStyle/>
                    <a:p>
                      <a:pPr algn="ctr" fontAlgn="t"/>
                      <a:r>
                        <a:rPr lang="de-DE" sz="1400" b="1" u="none" strike="noStrike" err="1">
                          <a:latin typeface="Noto Sans Med" panose="020B0602040504020204" pitchFamily="34"/>
                          <a:ea typeface="Noto Sans Med" panose="020B0602040504020204" pitchFamily="34"/>
                          <a:cs typeface="Noto Sans Med" panose="020B0602040504020204" pitchFamily="34"/>
                        </a:rPr>
                        <a:t>SoSe</a:t>
                      </a:r>
                      <a:r>
                        <a:rPr lang="de-DE" sz="1400" b="1" u="none" strike="noStrike">
                          <a:latin typeface="Noto Sans Med" panose="020B0602040504020204" pitchFamily="34"/>
                          <a:ea typeface="Noto Sans Med" panose="020B0602040504020204" pitchFamily="34"/>
                          <a:cs typeface="Noto Sans Med" panose="020B0602040504020204" pitchFamily="34"/>
                        </a:rPr>
                        <a:t> 2022</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err="1">
                          <a:latin typeface="Noto Sans Med" panose="020B0602040504020204" pitchFamily="34"/>
                          <a:ea typeface="Noto Sans Med" panose="020B0602040504020204" pitchFamily="34"/>
                          <a:cs typeface="Noto Sans Med" panose="020B0602040504020204" pitchFamily="34"/>
                        </a:rPr>
                        <a:t>WiSe</a:t>
                      </a:r>
                      <a:r>
                        <a:rPr lang="de-DE" sz="1400" b="1" u="none" strike="noStrike">
                          <a:latin typeface="Noto Sans Med" panose="020B0602040504020204" pitchFamily="34"/>
                          <a:ea typeface="Noto Sans Med" panose="020B0602040504020204" pitchFamily="34"/>
                          <a:cs typeface="Noto Sans Med" panose="020B0602040504020204" pitchFamily="34"/>
                        </a:rPr>
                        <a:t> 2022/23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2023/24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2024/25</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1"/>
                  </a:ext>
                </a:extLst>
              </a:tr>
              <a:tr h="339433">
                <a:tc>
                  <a:txBody>
                    <a:bodyPr/>
                    <a:lstStyle/>
                    <a:p>
                      <a:pPr algn="ctr" fontAlgn="t"/>
                      <a:r>
                        <a:rPr lang="de-DE" sz="13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2.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228600" indent="-228600" algn="ctr" fontAlgn="t">
                        <a:buAutoNum type="arabicPeriod"/>
                      </a:pPr>
                      <a:r>
                        <a:rPr lang="de-DE" sz="13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3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4.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3.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6.</a:t>
                      </a:r>
                      <a:r>
                        <a:rPr lang="de-DE" sz="1300" b="1"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Modul</a:t>
                      </a:r>
                      <a:endParaRPr lang="de-DE" sz="1300" b="1"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5.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2"/>
                  </a:ext>
                </a:extLst>
              </a:tr>
              <a:tr h="905155">
                <a:tc>
                  <a:txBody>
                    <a:bodyPr/>
                    <a:lstStyle/>
                    <a:p>
                      <a:pPr algn="ctr" fontAlgn="t"/>
                      <a:r>
                        <a:rPr lang="de-DE" sz="13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Professionelles</a:t>
                      </a:r>
                      <a:r>
                        <a:rPr lang="de-DE" sz="13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pädagogisches Handeln</a:t>
                      </a:r>
                      <a:endParaRPr lang="de-DE" sz="13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Einführung</a:t>
                      </a:r>
                      <a:r>
                        <a:rPr lang="de-DE" sz="13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in die </a:t>
                      </a:r>
                      <a:br>
                        <a:rPr lang="de-DE" sz="13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br>
                      <a:r>
                        <a:rPr lang="de-DE" sz="13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Erziehungswissen-</a:t>
                      </a:r>
                      <a:br>
                        <a:rPr lang="de-DE" sz="13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br>
                      <a:r>
                        <a:rPr lang="de-DE" sz="13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schaft</a:t>
                      </a:r>
                      <a:endParaRPr lang="de-DE" sz="13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Forschung, lebenslanges</a:t>
                      </a:r>
                      <a:r>
                        <a:rPr lang="de-DE" sz="13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Lernen und Heterogenität</a:t>
                      </a:r>
                      <a:endParaRPr lang="de-DE" sz="13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Erziehung, Bildung</a:t>
                      </a:r>
                      <a:r>
                        <a:rPr lang="de-DE" sz="13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und Gesellschaft</a:t>
                      </a:r>
                      <a:endParaRPr lang="de-DE" sz="13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Pädagogisches</a:t>
                      </a:r>
                      <a:r>
                        <a:rPr lang="de-DE" sz="1300" b="0" i="0" u="none" strike="noStrike" baseline="0"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rPr>
                        <a:t> Handeln und Diversität</a:t>
                      </a:r>
                      <a:endParaRPr lang="de-DE" sz="1300" b="0" i="0" u="none" strike="noStrike" dirty="0">
                        <a:solidFill>
                          <a:schemeClr val="bg1">
                            <a:lumMod val="75000"/>
                          </a:schemeClr>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300" b="0" i="0" u="none" strike="noStrike" dirty="0">
                          <a:solidFill>
                            <a:schemeClr val="tx1"/>
                          </a:solidFill>
                          <a:latin typeface="Noto Sans Med" panose="020B0602040504020204" pitchFamily="34"/>
                          <a:ea typeface="Noto Sans Med" panose="020B0602040504020204" pitchFamily="34"/>
                          <a:cs typeface="Noto Sans Med" panose="020B0602040504020204" pitchFamily="34"/>
                        </a:rPr>
                        <a:t>Grundlagen der Studienrichtungen LLLMB und SPAEW</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3"/>
                  </a:ext>
                </a:extLst>
              </a:tr>
            </a:tbl>
          </a:graphicData>
        </a:graphic>
      </p:graphicFrame>
      <p:sp>
        <p:nvSpPr>
          <p:cNvPr id="15" name="Rechteck 14">
            <a:extLst>
              <a:ext uri="{FF2B5EF4-FFF2-40B4-BE49-F238E27FC236}">
                <a16:creationId xmlns:a16="http://schemas.microsoft.com/office/drawing/2014/main" id="{6CF692BC-C9B0-4F4D-8516-0E402CB29581}"/>
              </a:ext>
            </a:extLst>
          </p:cNvPr>
          <p:cNvSpPr/>
          <p:nvPr/>
        </p:nvSpPr>
        <p:spPr>
          <a:xfrm>
            <a:off x="7452320" y="4409561"/>
            <a:ext cx="1511914" cy="1302421"/>
          </a:xfrm>
          <a:prstGeom prst="rect">
            <a:avLst/>
          </a:prstGeom>
          <a:noFill/>
          <a:ln w="76200">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ADD03551-4B78-4A17-A795-7A86400A385D}"/>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Studienverlauf</a:t>
            </a:r>
          </a:p>
        </p:txBody>
      </p:sp>
    </p:spTree>
    <p:extLst>
      <p:ext uri="{BB962C8B-B14F-4D97-AF65-F5344CB8AC3E}">
        <p14:creationId xmlns:p14="http://schemas.microsoft.com/office/powerpoint/2010/main" val="262087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mj-lt"/>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Tabelle 9"/>
          <p:cNvGraphicFramePr>
            <a:graphicFrameLocks noGrp="1"/>
          </p:cNvGraphicFramePr>
          <p:nvPr>
            <p:extLst>
              <p:ext uri="{D42A27DB-BD31-4B8C-83A1-F6EECF244321}">
                <p14:modId xmlns:p14="http://schemas.microsoft.com/office/powerpoint/2010/main" val="839388116"/>
              </p:ext>
            </p:extLst>
          </p:nvPr>
        </p:nvGraphicFramePr>
        <p:xfrm>
          <a:off x="323529" y="620688"/>
          <a:ext cx="8568950" cy="3456383"/>
        </p:xfrm>
        <a:graphic>
          <a:graphicData uri="http://schemas.openxmlformats.org/drawingml/2006/table">
            <a:tbl>
              <a:tblPr>
                <a:tableStyleId>{C083E6E3-FA7D-4D7B-A595-EF9225AFEA82}</a:tableStyleId>
              </a:tblPr>
              <a:tblGrid>
                <a:gridCol w="1512167">
                  <a:extLst>
                    <a:ext uri="{9D8B030D-6E8A-4147-A177-3AD203B41FA5}">
                      <a16:colId xmlns:a16="http://schemas.microsoft.com/office/drawing/2014/main" val="20000"/>
                    </a:ext>
                  </a:extLst>
                </a:gridCol>
                <a:gridCol w="1512399">
                  <a:extLst>
                    <a:ext uri="{9D8B030D-6E8A-4147-A177-3AD203B41FA5}">
                      <a16:colId xmlns:a16="http://schemas.microsoft.com/office/drawing/2014/main" val="20001"/>
                    </a:ext>
                  </a:extLst>
                </a:gridCol>
                <a:gridCol w="1386096">
                  <a:extLst>
                    <a:ext uri="{9D8B030D-6E8A-4147-A177-3AD203B41FA5}">
                      <a16:colId xmlns:a16="http://schemas.microsoft.com/office/drawing/2014/main" val="20002"/>
                    </a:ext>
                  </a:extLst>
                </a:gridCol>
                <a:gridCol w="1386096">
                  <a:extLst>
                    <a:ext uri="{9D8B030D-6E8A-4147-A177-3AD203B41FA5}">
                      <a16:colId xmlns:a16="http://schemas.microsoft.com/office/drawing/2014/main" val="20003"/>
                    </a:ext>
                  </a:extLst>
                </a:gridCol>
                <a:gridCol w="1386096">
                  <a:extLst>
                    <a:ext uri="{9D8B030D-6E8A-4147-A177-3AD203B41FA5}">
                      <a16:colId xmlns:a16="http://schemas.microsoft.com/office/drawing/2014/main" val="20004"/>
                    </a:ext>
                  </a:extLst>
                </a:gridCol>
                <a:gridCol w="1386096">
                  <a:extLst>
                    <a:ext uri="{9D8B030D-6E8A-4147-A177-3AD203B41FA5}">
                      <a16:colId xmlns:a16="http://schemas.microsoft.com/office/drawing/2014/main" val="20005"/>
                    </a:ext>
                  </a:extLst>
                </a:gridCol>
              </a:tblGrid>
              <a:tr h="339862">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1. 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2. Semester  </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3. 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a:latin typeface="Noto Sans Med" panose="020B0602040504020204" pitchFamily="34"/>
                          <a:ea typeface="Noto Sans Med" panose="020B0602040504020204" pitchFamily="34"/>
                          <a:cs typeface="Noto Sans Med" panose="020B0602040504020204" pitchFamily="34"/>
                        </a:rPr>
                        <a:t>4. 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5.Semester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a:latin typeface="Noto Sans Med" panose="020B0602040504020204" pitchFamily="34"/>
                          <a:ea typeface="Noto Sans Med" panose="020B0602040504020204" pitchFamily="34"/>
                          <a:cs typeface="Noto Sans Med" panose="020B0602040504020204" pitchFamily="34"/>
                        </a:rPr>
                        <a:t>6.Semester</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0"/>
                  </a:ext>
                </a:extLst>
              </a:tr>
              <a:tr h="401055">
                <a:tc>
                  <a:txBody>
                    <a:bodyPr/>
                    <a:lstStyle/>
                    <a:p>
                      <a:pPr algn="ctr" fontAlgn="t"/>
                      <a:r>
                        <a:rPr lang="de-DE" sz="1400" b="1" u="none" strike="noStrike" err="1">
                          <a:latin typeface="Noto Sans Med" panose="020B0602040504020204" pitchFamily="34"/>
                          <a:ea typeface="Noto Sans Med" panose="020B0602040504020204" pitchFamily="34"/>
                          <a:cs typeface="Noto Sans Med" panose="020B0602040504020204" pitchFamily="34"/>
                        </a:rPr>
                        <a:t>SoSe</a:t>
                      </a:r>
                      <a:r>
                        <a:rPr lang="de-DE" sz="1400" b="1" u="none" strike="noStrike">
                          <a:latin typeface="Noto Sans Med" panose="020B0602040504020204" pitchFamily="34"/>
                          <a:ea typeface="Noto Sans Med" panose="020B0602040504020204" pitchFamily="34"/>
                          <a:cs typeface="Noto Sans Med" panose="020B0602040504020204" pitchFamily="34"/>
                        </a:rPr>
                        <a:t> 2022</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err="1">
                          <a:latin typeface="Noto Sans Med" panose="020B0602040504020204" pitchFamily="34"/>
                          <a:ea typeface="Noto Sans Med" panose="020B0602040504020204" pitchFamily="34"/>
                          <a:cs typeface="Noto Sans Med" panose="020B0602040504020204" pitchFamily="34"/>
                        </a:rPr>
                        <a:t>WiSe</a:t>
                      </a:r>
                      <a:r>
                        <a:rPr lang="de-DE" sz="1400" b="1" u="none" strike="noStrike">
                          <a:latin typeface="Noto Sans Med" panose="020B0602040504020204" pitchFamily="34"/>
                          <a:ea typeface="Noto Sans Med" panose="020B0602040504020204" pitchFamily="34"/>
                          <a:cs typeface="Noto Sans Med" panose="020B0602040504020204" pitchFamily="34"/>
                        </a:rPr>
                        <a:t> 2022/23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2023</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2023/24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SoSe</a:t>
                      </a:r>
                      <a:r>
                        <a:rPr lang="de-DE" sz="1400" b="1" u="none" strike="noStrike" dirty="0">
                          <a:latin typeface="Noto Sans Med" panose="020B0602040504020204" pitchFamily="34"/>
                          <a:ea typeface="Noto Sans Med" panose="020B0602040504020204" pitchFamily="34"/>
                          <a:cs typeface="Noto Sans Med" panose="020B0602040504020204" pitchFamily="34"/>
                        </a:rPr>
                        <a:t> 2024</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tc>
                  <a:txBody>
                    <a:bodyPr/>
                    <a:lstStyle/>
                    <a:p>
                      <a:pPr algn="ctr" fontAlgn="t"/>
                      <a:r>
                        <a:rPr lang="de-DE" sz="1400" b="1" u="none" strike="noStrike" dirty="0" err="1">
                          <a:latin typeface="Noto Sans Med" panose="020B0602040504020204" pitchFamily="34"/>
                          <a:ea typeface="Noto Sans Med" panose="020B0602040504020204" pitchFamily="34"/>
                          <a:cs typeface="Noto Sans Med" panose="020B0602040504020204" pitchFamily="34"/>
                        </a:rPr>
                        <a:t>WiSe</a:t>
                      </a:r>
                      <a:r>
                        <a:rPr lang="de-DE" sz="1400" b="1" u="none" strike="noStrike" dirty="0">
                          <a:latin typeface="Noto Sans Med" panose="020B0602040504020204" pitchFamily="34"/>
                          <a:ea typeface="Noto Sans Med" panose="020B0602040504020204" pitchFamily="34"/>
                          <a:cs typeface="Noto Sans Med" panose="020B0602040504020204" pitchFamily="34"/>
                        </a:rPr>
                        <a:t> 2024/25</a:t>
                      </a:r>
                      <a:endParaRPr lang="de-DE" sz="14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C9FF"/>
                    </a:solidFill>
                  </a:tcPr>
                </a:tc>
                <a:extLst>
                  <a:ext uri="{0D108BD9-81ED-4DB2-BD59-A6C34878D82A}">
                    <a16:rowId xmlns:a16="http://schemas.microsoft.com/office/drawing/2014/main" val="10001"/>
                  </a:ext>
                </a:extLst>
              </a:tr>
              <a:tr h="339433">
                <a:tc>
                  <a:txBody>
                    <a:bodyPr/>
                    <a:lstStyle/>
                    <a:p>
                      <a:pPr algn="ctr" fontAlgn="t"/>
                      <a:r>
                        <a:rPr lang="de-DE" sz="1200" b="1" i="0" u="none" strike="noStrike" dirty="0">
                          <a:solidFill>
                            <a:schemeClr val="accent6"/>
                          </a:solidFill>
                          <a:latin typeface="Noto Sans Med" panose="020B0602040504020204" pitchFamily="34"/>
                          <a:ea typeface="Noto Sans Med" panose="020B0602040504020204" pitchFamily="34"/>
                          <a:cs typeface="Noto Sans Med" panose="020B0602040504020204" pitchFamily="34"/>
                        </a:rPr>
                        <a:t>3.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228600" indent="-228600" algn="ctr" fontAlgn="t">
                        <a:buAutoNum type="arabicPeriod"/>
                      </a:pPr>
                      <a:r>
                        <a:rPr lang="de-DE" sz="1200" b="1" i="0" u="none" strike="noStrike" dirty="0">
                          <a:solidFill>
                            <a:srgbClr val="FF0000"/>
                          </a:solidFill>
                          <a:latin typeface="Noto Sans Med" panose="020B0602040504020204" pitchFamily="34"/>
                          <a:ea typeface="Noto Sans Med" panose="020B0602040504020204" pitchFamily="34"/>
                          <a:cs typeface="Noto Sans Med" panose="020B0602040504020204" pitchFamily="34"/>
                        </a:rPr>
                        <a:t>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accent4"/>
                          </a:solidFill>
                          <a:latin typeface="Noto Sans Med" panose="020B0602040504020204" pitchFamily="34"/>
                          <a:ea typeface="Noto Sans Med" panose="020B0602040504020204" pitchFamily="34"/>
                          <a:cs typeface="Noto Sans Med" panose="020B0602040504020204" pitchFamily="34"/>
                        </a:rPr>
                        <a:t>6.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de-DE" sz="1200" b="1" i="0" u="none" strike="noStrike" dirty="0">
                          <a:solidFill>
                            <a:schemeClr val="accent4"/>
                          </a:solidFill>
                          <a:latin typeface="Noto Sans Med" panose="020B0602040504020204" pitchFamily="34"/>
                          <a:ea typeface="Noto Sans Med" panose="020B0602040504020204" pitchFamily="34"/>
                          <a:cs typeface="Noto Sans Med" panose="020B0602040504020204" pitchFamily="34"/>
                        </a:rPr>
                        <a:t>5.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accent4"/>
                          </a:solidFill>
                          <a:latin typeface="Noto Sans Med" panose="020B0602040504020204" pitchFamily="34"/>
                          <a:ea typeface="Noto Sans Med" panose="020B0602040504020204" pitchFamily="34"/>
                          <a:cs typeface="Noto Sans Med" panose="020B0602040504020204" pitchFamily="34"/>
                        </a:rPr>
                        <a:t>9.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accent4"/>
                          </a:solidFill>
                          <a:latin typeface="Noto Sans Med" panose="020B0602040504020204" pitchFamily="34"/>
                          <a:ea typeface="Noto Sans Med" panose="020B0602040504020204" pitchFamily="34"/>
                          <a:cs typeface="Noto Sans Med" panose="020B0602040504020204" pitchFamily="34"/>
                        </a:rPr>
                        <a:t>11.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2"/>
                  </a:ext>
                </a:extLst>
              </a:tr>
              <a:tr h="905155">
                <a:tc>
                  <a:txBody>
                    <a:bodyPr/>
                    <a:lstStyle/>
                    <a:p>
                      <a:pPr algn="ctr" fontAlgn="t"/>
                      <a:r>
                        <a:rPr lang="de-DE" sz="1200" b="1" i="0" u="none" strike="noStrike" dirty="0">
                          <a:solidFill>
                            <a:schemeClr val="accent6"/>
                          </a:solidFill>
                          <a:latin typeface="Noto Sans Med" panose="020B0602040504020204" pitchFamily="34"/>
                          <a:ea typeface="Noto Sans Med" panose="020B0602040504020204" pitchFamily="34"/>
                          <a:cs typeface="Noto Sans Med" panose="020B0602040504020204" pitchFamily="34"/>
                        </a:rPr>
                        <a:t>Professionelles</a:t>
                      </a:r>
                      <a:r>
                        <a:rPr lang="de-DE" sz="1200" b="1" i="0" u="none" strike="noStrike" baseline="0" dirty="0">
                          <a:solidFill>
                            <a:schemeClr val="accent6"/>
                          </a:solidFill>
                          <a:latin typeface="Noto Sans Med" panose="020B0602040504020204" pitchFamily="34"/>
                          <a:ea typeface="Noto Sans Med" panose="020B0602040504020204" pitchFamily="34"/>
                          <a:cs typeface="Noto Sans Med" panose="020B0602040504020204" pitchFamily="34"/>
                        </a:rPr>
                        <a:t> pädagogisches Handeln</a:t>
                      </a:r>
                      <a:endParaRPr lang="de-DE" sz="1200" b="1" i="0" u="none" strike="noStrike" dirty="0">
                        <a:solidFill>
                          <a:schemeClr val="accent6"/>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rgbClr val="FF0000"/>
                          </a:solidFill>
                          <a:latin typeface="Noto Sans Med" panose="020B0602040504020204" pitchFamily="34"/>
                          <a:ea typeface="Noto Sans Med" panose="020B0602040504020204" pitchFamily="34"/>
                          <a:cs typeface="Noto Sans Med" panose="020B0602040504020204" pitchFamily="34"/>
                        </a:rPr>
                        <a:t>Einführung</a:t>
                      </a:r>
                      <a:r>
                        <a:rPr lang="de-DE" sz="1200" b="1" i="0" u="none" strike="noStrike" baseline="0" dirty="0">
                          <a:solidFill>
                            <a:srgbClr val="FF0000"/>
                          </a:solidFill>
                          <a:latin typeface="Noto Sans Med" panose="020B0602040504020204" pitchFamily="34"/>
                          <a:ea typeface="Noto Sans Med" panose="020B0602040504020204" pitchFamily="34"/>
                          <a:cs typeface="Noto Sans Med" panose="020B0602040504020204" pitchFamily="34"/>
                        </a:rPr>
                        <a:t> in die Erziehungs-wissenschaft</a:t>
                      </a:r>
                      <a:endParaRPr lang="de-DE" sz="1200" b="1" i="0" u="none" strike="noStrike" dirty="0">
                        <a:solidFill>
                          <a:srgbClr val="FF0000"/>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accent4"/>
                          </a:solidFill>
                          <a:latin typeface="Noto Sans Med" panose="020B0602040504020204" pitchFamily="34"/>
                          <a:ea typeface="Noto Sans Med" panose="020B0602040504020204" pitchFamily="34"/>
                          <a:cs typeface="Noto Sans Med" panose="020B0602040504020204" pitchFamily="34"/>
                        </a:rPr>
                        <a:t>Erziehungs-wissenschaftliche</a:t>
                      </a:r>
                      <a:r>
                        <a:rPr lang="de-DE" sz="1200" b="1" i="0" u="none" strike="noStrike" baseline="0" dirty="0">
                          <a:solidFill>
                            <a:schemeClr val="accent4"/>
                          </a:solidFill>
                          <a:latin typeface="Noto Sans Med" panose="020B0602040504020204" pitchFamily="34"/>
                          <a:ea typeface="Noto Sans Med" panose="020B0602040504020204" pitchFamily="34"/>
                          <a:cs typeface="Noto Sans Med" panose="020B0602040504020204" pitchFamily="34"/>
                        </a:rPr>
                        <a:t> Forschung</a:t>
                      </a:r>
                      <a:endParaRPr lang="de-DE" sz="1200" b="1" i="0" u="none" strike="noStrike" dirty="0">
                        <a:solidFill>
                          <a:schemeClr val="accent4"/>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accent4"/>
                          </a:solidFill>
                          <a:latin typeface="Noto Sans Med" panose="020B0602040504020204" pitchFamily="34"/>
                          <a:ea typeface="Noto Sans Med" panose="020B0602040504020204" pitchFamily="34"/>
                          <a:cs typeface="Noto Sans Med" panose="020B0602040504020204" pitchFamily="34"/>
                        </a:rPr>
                        <a:t>Pädagogisches Handeln und Diversität im Lebenslauf</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accent4"/>
                          </a:solidFill>
                          <a:latin typeface="Noto Sans Med" panose="020B0602040504020204" pitchFamily="34"/>
                          <a:ea typeface="Noto Sans Med" panose="020B0602040504020204" pitchFamily="34"/>
                          <a:cs typeface="Noto Sans Med" panose="020B0602040504020204" pitchFamily="34"/>
                        </a:rPr>
                        <a:t>Projekte im Bereich der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accent4"/>
                          </a:solidFill>
                          <a:latin typeface="Noto Sans Med" panose="020B0602040504020204" pitchFamily="34"/>
                          <a:ea typeface="Noto Sans Med" panose="020B0602040504020204" pitchFamily="34"/>
                          <a:cs typeface="Noto Sans Med" panose="020B0602040504020204" pitchFamily="34"/>
                        </a:rPr>
                        <a:t>Abschluss-prüfungen der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extLst>
                  <a:ext uri="{0D108BD9-81ED-4DB2-BD59-A6C34878D82A}">
                    <a16:rowId xmlns:a16="http://schemas.microsoft.com/office/drawing/2014/main" val="10003"/>
                  </a:ext>
                </a:extLst>
              </a:tr>
              <a:tr h="339433">
                <a:tc>
                  <a:txBody>
                    <a:bodyPr/>
                    <a:lstStyle/>
                    <a:p>
                      <a:pPr algn="ctr" fontAlgn="t"/>
                      <a:r>
                        <a:rPr lang="de-DE" sz="1200" b="1" i="0" u="none" strike="noStrike" dirty="0">
                          <a:solidFill>
                            <a:schemeClr val="accent6"/>
                          </a:solidFill>
                          <a:latin typeface="Noto Sans Med" panose="020B0602040504020204" pitchFamily="34"/>
                          <a:ea typeface="Noto Sans Med" panose="020B0602040504020204" pitchFamily="34"/>
                          <a:cs typeface="Noto Sans Med" panose="020B0602040504020204" pitchFamily="34"/>
                        </a:rPr>
                        <a:t>4.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rgbClr val="FF0000"/>
                          </a:solidFill>
                          <a:latin typeface="Noto Sans Med" panose="020B0602040504020204" pitchFamily="34"/>
                          <a:ea typeface="Noto Sans Med" panose="020B0602040504020204" pitchFamily="34"/>
                          <a:cs typeface="Noto Sans Med" panose="020B0602040504020204" pitchFamily="34"/>
                        </a:rPr>
                        <a:t>2.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accent6"/>
                          </a:solidFill>
                          <a:latin typeface="Noto Sans Med" panose="020B0602040504020204" pitchFamily="34"/>
                          <a:ea typeface="Noto Sans Med" panose="020B0602040504020204" pitchFamily="34"/>
                          <a:cs typeface="Noto Sans Med" panose="020B0602040504020204" pitchFamily="34"/>
                        </a:rPr>
                        <a:t>8.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rgbClr val="FF0000"/>
                          </a:solidFill>
                          <a:latin typeface="Noto Sans Med" panose="020B0602040504020204" pitchFamily="34"/>
                          <a:ea typeface="Noto Sans Med" panose="020B0602040504020204" pitchFamily="34"/>
                          <a:cs typeface="Noto Sans Med" panose="020B0602040504020204" pitchFamily="34"/>
                        </a:rPr>
                        <a:t>7.</a:t>
                      </a:r>
                      <a:r>
                        <a:rPr lang="de-DE" sz="1200" b="1" i="0" u="none" strike="noStrike" baseline="0" dirty="0">
                          <a:solidFill>
                            <a:srgbClr val="FF0000"/>
                          </a:solidFill>
                          <a:latin typeface="Noto Sans Med" panose="020B0602040504020204" pitchFamily="34"/>
                          <a:ea typeface="Noto Sans Med" panose="020B0602040504020204" pitchFamily="34"/>
                          <a:cs typeface="Noto Sans Med" panose="020B0602040504020204" pitchFamily="34"/>
                        </a:rPr>
                        <a:t> </a:t>
                      </a:r>
                      <a:r>
                        <a:rPr lang="de-DE" sz="1200" b="1" i="0" u="none" strike="noStrike" dirty="0">
                          <a:solidFill>
                            <a:srgbClr val="FF0000"/>
                          </a:solidFill>
                          <a:latin typeface="Noto Sans Med" panose="020B0602040504020204" pitchFamily="34"/>
                          <a:ea typeface="Noto Sans Med" panose="020B0602040504020204" pitchFamily="34"/>
                          <a:cs typeface="Noto Sans Med" panose="020B0602040504020204" pitchFamily="34"/>
                        </a:rPr>
                        <a:t>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accent4"/>
                          </a:solidFill>
                          <a:latin typeface="Noto Sans Med" panose="020B0602040504020204" pitchFamily="34"/>
                          <a:ea typeface="Noto Sans Med" panose="020B0602040504020204" pitchFamily="34"/>
                          <a:cs typeface="Noto Sans Med" panose="020B0602040504020204" pitchFamily="34"/>
                        </a:rPr>
                        <a:t>10. Modul</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rowSpan="2">
                  <a:txBody>
                    <a:bodyPr/>
                    <a:lstStyle/>
                    <a:p>
                      <a:pPr algn="ctr" fontAlgn="t"/>
                      <a:endParaRPr lang="de-DE" sz="1200" b="1" i="0" u="none" strike="noStrike" dirty="0">
                        <a:solidFill>
                          <a:schemeClr val="tx1"/>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31445">
                <a:tc>
                  <a:txBody>
                    <a:bodyPr/>
                    <a:lstStyle/>
                    <a:p>
                      <a:pPr algn="ctr" fontAlgn="t"/>
                      <a:r>
                        <a:rPr lang="de-DE" sz="1200" b="1" i="0" u="none" strike="noStrike" dirty="0">
                          <a:solidFill>
                            <a:schemeClr val="accent6"/>
                          </a:solidFill>
                          <a:latin typeface="Noto Sans Med" panose="020B0602040504020204" pitchFamily="34"/>
                          <a:ea typeface="Noto Sans Med" panose="020B0602040504020204" pitchFamily="34"/>
                          <a:cs typeface="Noto Sans Med" panose="020B0602040504020204" pitchFamily="34"/>
                        </a:rPr>
                        <a:t>Forschung, lebenslanges Lernen und Heterogenität</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rgbClr val="FF0000"/>
                          </a:solidFill>
                          <a:latin typeface="Noto Sans Med" panose="020B0602040504020204" pitchFamily="34"/>
                          <a:ea typeface="Noto Sans Med" panose="020B0602040504020204" pitchFamily="34"/>
                          <a:cs typeface="Noto Sans Med" panose="020B0602040504020204" pitchFamily="34"/>
                        </a:rPr>
                        <a:t>Erziehung, Bildung</a:t>
                      </a:r>
                      <a:r>
                        <a:rPr lang="de-DE" sz="1200" b="1" i="0" u="none" strike="noStrike" baseline="0" dirty="0">
                          <a:solidFill>
                            <a:srgbClr val="FF0000"/>
                          </a:solidFill>
                          <a:latin typeface="Noto Sans Med" panose="020B0602040504020204" pitchFamily="34"/>
                          <a:ea typeface="Noto Sans Med" panose="020B0602040504020204" pitchFamily="34"/>
                          <a:cs typeface="Noto Sans Med" panose="020B0602040504020204" pitchFamily="34"/>
                        </a:rPr>
                        <a:t> und Gesellschaft</a:t>
                      </a:r>
                      <a:endParaRPr lang="de-DE" sz="1200" b="1" i="0" u="none" strike="noStrike" dirty="0">
                        <a:solidFill>
                          <a:srgbClr val="FF0000"/>
                        </a:solidFill>
                        <a:latin typeface="Noto Sans Med" panose="020B0602040504020204" pitchFamily="34"/>
                        <a:ea typeface="Noto Sans Med" panose="020B0602040504020204" pitchFamily="34"/>
                        <a:cs typeface="Noto Sans Med" panose="020B0602040504020204" pitchFamily="34"/>
                      </a:endParaRP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8FF"/>
                    </a:solidFill>
                  </a:tcPr>
                </a:tc>
                <a:tc>
                  <a:txBody>
                    <a:bodyPr/>
                    <a:lstStyle/>
                    <a:p>
                      <a:pPr algn="ctr" fontAlgn="t"/>
                      <a:r>
                        <a:rPr lang="de-DE" sz="1200" b="1" i="0" u="none" strike="noStrike" dirty="0">
                          <a:solidFill>
                            <a:schemeClr val="accent6"/>
                          </a:solidFill>
                          <a:latin typeface="Noto Sans Med" panose="020B0602040504020204" pitchFamily="34"/>
                          <a:ea typeface="Noto Sans Med" panose="020B0602040504020204" pitchFamily="34"/>
                          <a:cs typeface="Noto Sans Med" panose="020B0602040504020204" pitchFamily="34"/>
                        </a:rPr>
                        <a:t>Handlungsformen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rgbClr val="FF0000"/>
                          </a:solidFill>
                          <a:latin typeface="Noto Sans Med" panose="020B0602040504020204" pitchFamily="34"/>
                          <a:ea typeface="Noto Sans Med" panose="020B0602040504020204" pitchFamily="34"/>
                          <a:cs typeface="Noto Sans Med" panose="020B0602040504020204" pitchFamily="34"/>
                        </a:rPr>
                        <a:t>Grundlagen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a:txBody>
                    <a:bodyPr/>
                    <a:lstStyle/>
                    <a:p>
                      <a:pPr algn="ctr" fontAlgn="t"/>
                      <a:r>
                        <a:rPr lang="de-DE" sz="1200" b="1" i="0" u="none" strike="noStrike" dirty="0">
                          <a:solidFill>
                            <a:schemeClr val="accent4"/>
                          </a:solidFill>
                          <a:latin typeface="Noto Sans Med" panose="020B0602040504020204" pitchFamily="34"/>
                          <a:ea typeface="Noto Sans Med" panose="020B0602040504020204" pitchFamily="34"/>
                          <a:cs typeface="Noto Sans Med" panose="020B0602040504020204" pitchFamily="34"/>
                        </a:rPr>
                        <a:t>Theorie-Praxis-Bezug</a:t>
                      </a:r>
                      <a:r>
                        <a:rPr lang="de-DE" sz="1200" b="1" i="0" u="none" strike="noStrike" baseline="0" dirty="0">
                          <a:solidFill>
                            <a:schemeClr val="accent4"/>
                          </a:solidFill>
                          <a:latin typeface="Noto Sans Med" panose="020B0602040504020204" pitchFamily="34"/>
                          <a:ea typeface="Noto Sans Med" panose="020B0602040504020204" pitchFamily="34"/>
                          <a:cs typeface="Noto Sans Med" panose="020B0602040504020204" pitchFamily="34"/>
                        </a:rPr>
                        <a:t> in der</a:t>
                      </a:r>
                      <a:r>
                        <a:rPr lang="de-DE" sz="1200" b="1" i="0" u="none" strike="noStrike" dirty="0">
                          <a:solidFill>
                            <a:schemeClr val="accent4"/>
                          </a:solidFill>
                          <a:latin typeface="Noto Sans Med" panose="020B0602040504020204" pitchFamily="34"/>
                          <a:ea typeface="Noto Sans Med" panose="020B0602040504020204" pitchFamily="34"/>
                          <a:cs typeface="Noto Sans Med" panose="020B0602040504020204" pitchFamily="34"/>
                        </a:rPr>
                        <a:t> Studienrichtung</a:t>
                      </a:r>
                    </a:p>
                  </a:txBody>
                  <a:tcPr marL="6036" marR="6036" marT="60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F57F"/>
                    </a:solidFill>
                  </a:tcPr>
                </a:tc>
                <a:tc vMerge="1">
                  <a:txBody>
                    <a:bodyPr/>
                    <a:lstStyle/>
                    <a:p>
                      <a:pPr algn="ctr" fontAlgn="t"/>
                      <a:endParaRPr lang="de-DE" sz="900" b="1" i="0" u="none" strike="noStrike" dirty="0">
                        <a:solidFill>
                          <a:schemeClr val="tx1"/>
                        </a:solidFill>
                        <a:latin typeface="Frutiger LT 45 Light" pitchFamily="34" charset="0"/>
                      </a:endParaRPr>
                    </a:p>
                  </a:txBody>
                  <a:tcPr marL="6036" marR="6036" marT="60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Rectangle 3"/>
          <p:cNvSpPr txBox="1">
            <a:spLocks noChangeArrowheads="1"/>
          </p:cNvSpPr>
          <p:nvPr/>
        </p:nvSpPr>
        <p:spPr>
          <a:xfrm>
            <a:off x="245254" y="4205594"/>
            <a:ext cx="8632706" cy="24191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spcAft>
                <a:spcPts val="600"/>
              </a:spcAft>
            </a:pPr>
            <a:r>
              <a:rPr lang="de-DE" altLang="de-DE" sz="1600" dirty="0">
                <a:latin typeface="Noto Sans Med" panose="020B0602040504020204" pitchFamily="34"/>
                <a:ea typeface="Noto Sans Med" panose="020B0602040504020204" pitchFamily="34"/>
                <a:cs typeface="Noto Sans Med" panose="020B0602040504020204" pitchFamily="34"/>
              </a:rPr>
              <a:t>Der Studienverlauf ist ein Modellverlauf. Sie haben in jedem Semester die Möglichkeit einzelne Module oder einzelne Veranstaltungen vorzuziehen oder nach hinten zu schieben. </a:t>
            </a:r>
          </a:p>
          <a:p>
            <a:pPr>
              <a:lnSpc>
                <a:spcPct val="90000"/>
              </a:lnSpc>
              <a:spcBef>
                <a:spcPts val="0"/>
              </a:spcBef>
              <a:spcAft>
                <a:spcPts val="600"/>
              </a:spcAft>
            </a:pPr>
            <a:r>
              <a:rPr lang="de-DE" altLang="de-DE" sz="1600" dirty="0">
                <a:latin typeface="Noto Sans Med" panose="020B0602040504020204" pitchFamily="34"/>
                <a:ea typeface="Noto Sans Med" panose="020B0602040504020204" pitchFamily="34"/>
                <a:cs typeface="Noto Sans Med" panose="020B0602040504020204" pitchFamily="34"/>
              </a:rPr>
              <a:t>Es gibt Modulangebote, die ausschließlich im </a:t>
            </a:r>
          </a:p>
          <a:p>
            <a:pPr lvl="1">
              <a:lnSpc>
                <a:spcPct val="90000"/>
              </a:lnSpc>
              <a:spcBef>
                <a:spcPts val="0"/>
              </a:spcBef>
              <a:spcAft>
                <a:spcPts val="300"/>
              </a:spcAft>
              <a:buClr>
                <a:schemeClr val="tx1"/>
              </a:buClr>
              <a:buFont typeface="Arial" panose="020B0604020202020204" pitchFamily="34" charset="0"/>
              <a:buChar char="•"/>
            </a:pPr>
            <a:r>
              <a:rPr lang="de-DE" altLang="de-DE" sz="1600" b="1" dirty="0">
                <a:solidFill>
                  <a:schemeClr val="accent6"/>
                </a:solidFill>
                <a:latin typeface="Noto Sans Med" panose="020B0602040504020204" pitchFamily="34"/>
                <a:ea typeface="Noto Sans Med" panose="020B0602040504020204" pitchFamily="34"/>
                <a:cs typeface="Noto Sans Med" panose="020B0602040504020204" pitchFamily="34"/>
              </a:rPr>
              <a:t>Sommersemester</a:t>
            </a:r>
            <a:r>
              <a:rPr lang="de-DE" altLang="de-DE" sz="1600" dirty="0">
                <a:latin typeface="Noto Sans Med" panose="020B0602040504020204" pitchFamily="34"/>
                <a:ea typeface="Noto Sans Med" panose="020B0602040504020204" pitchFamily="34"/>
                <a:cs typeface="Noto Sans Med" panose="020B0602040504020204" pitchFamily="34"/>
              </a:rPr>
              <a:t>,</a:t>
            </a:r>
          </a:p>
          <a:p>
            <a:pPr lvl="1">
              <a:lnSpc>
                <a:spcPct val="90000"/>
              </a:lnSpc>
              <a:spcBef>
                <a:spcPts val="0"/>
              </a:spcBef>
              <a:spcAft>
                <a:spcPts val="300"/>
              </a:spcAft>
              <a:buClr>
                <a:schemeClr val="tx1"/>
              </a:buClr>
              <a:buFont typeface="Arial" panose="020B0604020202020204" pitchFamily="34" charset="0"/>
              <a:buChar char="•"/>
            </a:pPr>
            <a:r>
              <a:rPr lang="de-DE" altLang="de-DE" sz="1600" b="1" dirty="0">
                <a:solidFill>
                  <a:srgbClr val="FF0000"/>
                </a:solidFill>
                <a:latin typeface="Noto Sans Med" panose="020B0602040504020204" pitchFamily="34"/>
                <a:ea typeface="Noto Sans Med" panose="020B0602040504020204" pitchFamily="34"/>
                <a:cs typeface="Noto Sans Med" panose="020B0602040504020204" pitchFamily="34"/>
              </a:rPr>
              <a:t>Wintersemester </a:t>
            </a:r>
            <a:r>
              <a:rPr lang="de-DE" altLang="de-DE" sz="1600" dirty="0">
                <a:latin typeface="Noto Sans Med" panose="020B0602040504020204" pitchFamily="34"/>
                <a:ea typeface="Noto Sans Med" panose="020B0602040504020204" pitchFamily="34"/>
                <a:cs typeface="Noto Sans Med" panose="020B0602040504020204" pitchFamily="34"/>
              </a:rPr>
              <a:t>oder</a:t>
            </a:r>
          </a:p>
          <a:p>
            <a:pPr lvl="1">
              <a:lnSpc>
                <a:spcPct val="90000"/>
              </a:lnSpc>
              <a:spcBef>
                <a:spcPts val="0"/>
              </a:spcBef>
              <a:spcAft>
                <a:spcPts val="1200"/>
              </a:spcAft>
              <a:buClr>
                <a:schemeClr val="tx1"/>
              </a:buClr>
              <a:buFont typeface="Arial" panose="020B0604020202020204" pitchFamily="34" charset="0"/>
              <a:buChar char="•"/>
            </a:pPr>
            <a:r>
              <a:rPr lang="de-DE" altLang="de-DE" sz="1600" dirty="0">
                <a:solidFill>
                  <a:prstClr val="black"/>
                </a:solidFill>
                <a:latin typeface="Noto Sans Med" panose="020B0602040504020204" pitchFamily="34"/>
                <a:ea typeface="Noto Sans Med" panose="020B0602040504020204" pitchFamily="34"/>
                <a:cs typeface="Noto Sans Med" panose="020B0602040504020204" pitchFamily="34"/>
              </a:rPr>
              <a:t>im </a:t>
            </a:r>
            <a:r>
              <a:rPr lang="de-DE" altLang="de-DE" sz="1600" b="1" dirty="0">
                <a:solidFill>
                  <a:schemeClr val="accent4"/>
                </a:solidFill>
                <a:latin typeface="Noto Sans Med" panose="020B0602040504020204" pitchFamily="34"/>
                <a:ea typeface="Noto Sans Med" panose="020B0602040504020204" pitchFamily="34"/>
                <a:cs typeface="Noto Sans Med" panose="020B0602040504020204" pitchFamily="34"/>
              </a:rPr>
              <a:t>Sommer- und Wintersemester</a:t>
            </a:r>
            <a:r>
              <a:rPr lang="de-DE" altLang="de-DE" sz="1600" dirty="0">
                <a:solidFill>
                  <a:prstClr val="black"/>
                </a:solidFill>
                <a:latin typeface="Noto Sans Med" panose="020B0602040504020204" pitchFamily="34"/>
                <a:ea typeface="Noto Sans Med" panose="020B0602040504020204" pitchFamily="34"/>
                <a:cs typeface="Noto Sans Med" panose="020B0602040504020204" pitchFamily="34"/>
              </a:rPr>
              <a:t> für Sie angeboten.</a:t>
            </a:r>
          </a:p>
          <a:p>
            <a:pPr>
              <a:lnSpc>
                <a:spcPct val="90000"/>
              </a:lnSpc>
              <a:spcBef>
                <a:spcPts val="0"/>
              </a:spcBef>
              <a:spcAft>
                <a:spcPts val="1200"/>
              </a:spcAft>
            </a:pPr>
            <a:r>
              <a:rPr lang="de-DE" altLang="de-DE" sz="1600" dirty="0">
                <a:solidFill>
                  <a:prstClr val="black"/>
                </a:solidFill>
                <a:latin typeface="Noto Sans Med" panose="020B0602040504020204" pitchFamily="34"/>
                <a:ea typeface="Noto Sans Med" panose="020B0602040504020204" pitchFamily="34"/>
                <a:cs typeface="Noto Sans Med" panose="020B0602040504020204" pitchFamily="34"/>
              </a:rPr>
              <a:t>Sollten Sie also planen Module oder Veranstaltungen zu schieben, dann beachten Sie den entsprechenden Rhythmus des Angebotes.</a:t>
            </a:r>
          </a:p>
          <a:p>
            <a:pPr>
              <a:lnSpc>
                <a:spcPct val="90000"/>
              </a:lnSpc>
              <a:spcBef>
                <a:spcPts val="0"/>
              </a:spcBef>
              <a:spcAft>
                <a:spcPts val="600"/>
              </a:spcAft>
            </a:pPr>
            <a:endParaRPr lang="de-DE" altLang="de-DE" sz="1600" dirty="0">
              <a:latin typeface="Noto Sans Med" panose="020B0602040504020204" pitchFamily="34"/>
              <a:ea typeface="Noto Sans Med" panose="020B0602040504020204" pitchFamily="34"/>
              <a:cs typeface="Noto Sans Med" panose="020B0602040504020204" pitchFamily="34"/>
            </a:endParaRPr>
          </a:p>
        </p:txBody>
      </p:sp>
      <p:sp>
        <p:nvSpPr>
          <p:cNvPr id="13" name="Textfeld 12">
            <a:extLst>
              <a:ext uri="{FF2B5EF4-FFF2-40B4-BE49-F238E27FC236}">
                <a16:creationId xmlns:a16="http://schemas.microsoft.com/office/drawing/2014/main" id="{2AA5C57F-84D5-464E-9EA6-241E18ABA510}"/>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4" name="Textfeld 13">
            <a:extLst>
              <a:ext uri="{FF2B5EF4-FFF2-40B4-BE49-F238E27FC236}">
                <a16:creationId xmlns:a16="http://schemas.microsoft.com/office/drawing/2014/main" id="{BE173E40-4D99-4517-B8E6-C3B3EF39386B}"/>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Besonderheiten im Modulangebot</a:t>
            </a:r>
          </a:p>
        </p:txBody>
      </p:sp>
    </p:spTree>
    <p:extLst>
      <p:ext uri="{BB962C8B-B14F-4D97-AF65-F5344CB8AC3E}">
        <p14:creationId xmlns:p14="http://schemas.microsoft.com/office/powerpoint/2010/main" val="10341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1115616" cy="758603"/>
          </a:xfrm>
          <a:prstGeom prst="rect">
            <a:avLst/>
          </a:prstGeom>
        </p:spPr>
      </p:pic>
      <p:sp>
        <p:nvSpPr>
          <p:cNvPr id="8" name="Textfeld 7"/>
          <p:cNvSpPr txBox="1"/>
          <p:nvPr/>
        </p:nvSpPr>
        <p:spPr>
          <a:xfrm>
            <a:off x="863537" y="1124744"/>
            <a:ext cx="6624736" cy="246221"/>
          </a:xfrm>
          <a:prstGeom prst="rect">
            <a:avLst/>
          </a:prstGeom>
          <a:noFill/>
        </p:spPr>
        <p:txBody>
          <a:bodyPr wrap="square" rtlCol="0">
            <a:spAutoFit/>
          </a:bodyPr>
          <a:lstStyle/>
          <a:p>
            <a:r>
              <a:rPr lang="de-DE" sz="1000" dirty="0">
                <a:latin typeface="+mj-lt"/>
              </a:rPr>
              <a:t> </a:t>
            </a:r>
          </a:p>
        </p:txBody>
      </p:sp>
      <p:cxnSp>
        <p:nvCxnSpPr>
          <p:cNvPr id="9" name="Gerade Verbindung 8"/>
          <p:cNvCxnSpPr/>
          <p:nvPr/>
        </p:nvCxnSpPr>
        <p:spPr>
          <a:xfrm>
            <a:off x="548687" y="492164"/>
            <a:ext cx="81997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C028BA4-7D89-43CD-ADAF-FA03C1F89D31}"/>
              </a:ext>
            </a:extLst>
          </p:cNvPr>
          <p:cNvSpPr txBox="1"/>
          <p:nvPr/>
        </p:nvSpPr>
        <p:spPr>
          <a:xfrm>
            <a:off x="395078" y="122832"/>
            <a:ext cx="3384833" cy="369332"/>
          </a:xfrm>
          <a:prstGeom prst="rect">
            <a:avLst/>
          </a:prstGeom>
          <a:noFill/>
        </p:spPr>
        <p:txBody>
          <a:bodyPr wrap="square" rtlCol="0">
            <a:spAutoFit/>
          </a:bodyPr>
          <a:lstStyle/>
          <a:p>
            <a:r>
              <a:rPr lang="de-DE" dirty="0">
                <a:latin typeface="Noto Sans Med" panose="020B0602040504020204" pitchFamily="34"/>
                <a:ea typeface="Noto Sans Med" panose="020B0602040504020204" pitchFamily="34"/>
                <a:cs typeface="Noto Sans Med" panose="020B0602040504020204" pitchFamily="34"/>
              </a:rPr>
              <a:t>BA Erziehungswissenschaft</a:t>
            </a:r>
          </a:p>
        </p:txBody>
      </p:sp>
      <p:sp>
        <p:nvSpPr>
          <p:cNvPr id="14" name="Textfeld 13">
            <a:extLst>
              <a:ext uri="{FF2B5EF4-FFF2-40B4-BE49-F238E27FC236}">
                <a16:creationId xmlns:a16="http://schemas.microsoft.com/office/drawing/2014/main" id="{0F655E74-B724-424F-9B5D-454908A1F580}"/>
              </a:ext>
            </a:extLst>
          </p:cNvPr>
          <p:cNvSpPr txBox="1"/>
          <p:nvPr/>
        </p:nvSpPr>
        <p:spPr>
          <a:xfrm>
            <a:off x="3563888" y="123001"/>
            <a:ext cx="5184576" cy="369133"/>
          </a:xfrm>
          <a:prstGeom prst="rect">
            <a:avLst/>
          </a:prstGeom>
          <a:noFill/>
        </p:spPr>
        <p:txBody>
          <a:bodyPr wrap="square" rtlCol="0">
            <a:spAutoFit/>
          </a:bodyPr>
          <a:lstStyle/>
          <a:p>
            <a:pPr algn="r"/>
            <a:r>
              <a:rPr lang="de-DE" dirty="0">
                <a:latin typeface="Noto Sans Med" panose="020B0602040504020204" pitchFamily="34"/>
                <a:ea typeface="Noto Sans Med" panose="020B0602040504020204" pitchFamily="34"/>
                <a:cs typeface="Noto Sans Med" panose="020B0602040504020204" pitchFamily="34"/>
              </a:rPr>
              <a:t>Studienverlauf</a:t>
            </a:r>
          </a:p>
        </p:txBody>
      </p:sp>
      <p:sp>
        <p:nvSpPr>
          <p:cNvPr id="10" name="Rectangle 3">
            <a:extLst>
              <a:ext uri="{FF2B5EF4-FFF2-40B4-BE49-F238E27FC236}">
                <a16:creationId xmlns:a16="http://schemas.microsoft.com/office/drawing/2014/main" id="{DB1B3FD5-1200-48E7-9E81-521C328D79C6}"/>
              </a:ext>
            </a:extLst>
          </p:cNvPr>
          <p:cNvSpPr txBox="1">
            <a:spLocks noChangeArrowheads="1"/>
          </p:cNvSpPr>
          <p:nvPr/>
        </p:nvSpPr>
        <p:spPr>
          <a:xfrm>
            <a:off x="332222" y="3285021"/>
            <a:ext cx="8632706" cy="28082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Wir versuchen das Semester für Sie möglichst Überschneidungsfrei zu planen. Hierbei orientieren wir uns an dem Modellverlauf. Wir können also beispielsweise keine Überschneidungsfreiheit zwischen den Veranstaltungen der Module 3 und 8 für Sie garantieren. Wohingegen die Module 3 und 4 überschneidungsfrei studiert werden können.</a:t>
            </a:r>
          </a:p>
          <a:p>
            <a:pPr>
              <a:lnSpc>
                <a:spcPct val="90000"/>
              </a:lnSpc>
              <a:spcBef>
                <a:spcPts val="0"/>
              </a:spcBef>
              <a:spcAft>
                <a:spcPts val="1200"/>
              </a:spcAft>
            </a:pPr>
            <a:r>
              <a:rPr lang="de-DE" altLang="de-DE" sz="1800" dirty="0">
                <a:latin typeface="Noto Sans Med" panose="020B0602040504020204" pitchFamily="34"/>
                <a:ea typeface="Noto Sans Med" panose="020B0602040504020204" pitchFamily="34"/>
                <a:cs typeface="Noto Sans Med" panose="020B0602040504020204" pitchFamily="34"/>
              </a:rPr>
              <a:t>Überschneidungen zwischen Ihrem Kern- und Beifach lassen sich im Stundenplan  nicht immer verhindern. Versuchen Sie die Überschneidungen im Rahmen der Veranstaltungsphasen möglichst selbstständig zu lösen. Sollte dies nicht gelingen und Sie hier Schwierigkeiten haben, melden Sie sich bitte per Mail im Studienbüro.</a:t>
            </a:r>
          </a:p>
        </p:txBody>
      </p:sp>
      <p:pic>
        <p:nvPicPr>
          <p:cNvPr id="11" name="Grafik 10">
            <a:extLst>
              <a:ext uri="{FF2B5EF4-FFF2-40B4-BE49-F238E27FC236}">
                <a16:creationId xmlns:a16="http://schemas.microsoft.com/office/drawing/2014/main" id="{BAB3A515-E73E-4DAC-9F8A-9F3EE9593D42}"/>
              </a:ext>
            </a:extLst>
          </p:cNvPr>
          <p:cNvPicPr>
            <a:picLocks noChangeAspect="1"/>
          </p:cNvPicPr>
          <p:nvPr/>
        </p:nvPicPr>
        <p:blipFill>
          <a:blip r:embed="rId4"/>
          <a:stretch>
            <a:fillRect/>
          </a:stretch>
        </p:blipFill>
        <p:spPr>
          <a:xfrm>
            <a:off x="179512" y="759241"/>
            <a:ext cx="4968552" cy="2021687"/>
          </a:xfrm>
          <a:prstGeom prst="rect">
            <a:avLst/>
          </a:prstGeom>
        </p:spPr>
      </p:pic>
      <p:pic>
        <p:nvPicPr>
          <p:cNvPr id="15" name="Grafik 14">
            <a:extLst>
              <a:ext uri="{FF2B5EF4-FFF2-40B4-BE49-F238E27FC236}">
                <a16:creationId xmlns:a16="http://schemas.microsoft.com/office/drawing/2014/main" id="{EBEB3F45-B121-44D0-9C66-8EBC8413B711}"/>
              </a:ext>
            </a:extLst>
          </p:cNvPr>
          <p:cNvPicPr>
            <a:picLocks noChangeAspect="1"/>
          </p:cNvPicPr>
          <p:nvPr/>
        </p:nvPicPr>
        <p:blipFill>
          <a:blip r:embed="rId5"/>
          <a:stretch>
            <a:fillRect/>
          </a:stretch>
        </p:blipFill>
        <p:spPr>
          <a:xfrm>
            <a:off x="4427984" y="1984422"/>
            <a:ext cx="4536504" cy="1053936"/>
          </a:xfrm>
          <a:prstGeom prst="rect">
            <a:avLst/>
          </a:prstGeom>
        </p:spPr>
      </p:pic>
    </p:spTree>
    <p:extLst>
      <p:ext uri="{BB962C8B-B14F-4D97-AF65-F5344CB8AC3E}">
        <p14:creationId xmlns:p14="http://schemas.microsoft.com/office/powerpoint/2010/main" val="3162471616"/>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3715</Words>
  <Application>Microsoft Office PowerPoint</Application>
  <PresentationFormat>Bildschirmpräsentation (4:3)</PresentationFormat>
  <Paragraphs>582</Paragraphs>
  <Slides>33</Slides>
  <Notes>32</Notes>
  <HiddenSlides>4</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Verdana</vt:lpstr>
      <vt:lpstr>Noto Sans Med</vt:lpstr>
      <vt:lpstr>Calibri</vt:lpstr>
      <vt:lpstr>Wingdings</vt:lpstr>
      <vt:lpstr>Arial</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Toth, Christian</dc:creator>
  <cp:lastModifiedBy>Alex Cu</cp:lastModifiedBy>
  <cp:revision>525</cp:revision>
  <dcterms:created xsi:type="dcterms:W3CDTF">2013-06-04T12:53:49Z</dcterms:created>
  <dcterms:modified xsi:type="dcterms:W3CDTF">2022-03-21T20:51:30Z</dcterms:modified>
</cp:coreProperties>
</file>